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comments/comment6.xml" ContentType="application/vnd.openxmlformats-officedocument.presentationml.comments+xml"/>
  <Override PartName="/ppt/comments/comment60.xml" ContentType="application/vnd.openxmlformats-officedocument.presentationml.comments+xml"/>
  <Override PartName="/ppt/comments/comment61.xml" ContentType="application/vnd.openxmlformats-officedocument.presentationml.comments+xml"/>
  <Override PartName="/ppt/comments/comment62.xml" ContentType="application/vnd.openxmlformats-officedocument.presentationml.comments+xml"/>
  <Override PartName="/ppt/comments/comment63.xml" ContentType="application/vnd.openxmlformats-officedocument.presentationml.comments+xml"/>
  <Override PartName="/ppt/comments/comment64.xml" ContentType="application/vnd.openxmlformats-officedocument.presentationml.comments+xml"/>
  <Override PartName="/ppt/comments/comment65.xml" ContentType="application/vnd.openxmlformats-officedocument.presentationml.comments+xml"/>
  <Override PartName="/ppt/comments/comment66.xml" ContentType="application/vnd.openxmlformats-officedocument.presentationml.comments+xml"/>
  <Override PartName="/ppt/comments/comment67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9" r:id="rId3"/>
    <p:sldId id="258" r:id="rId4"/>
    <p:sldId id="257" r:id="rId5"/>
    <p:sldId id="342" r:id="rId6"/>
    <p:sldId id="344" r:id="rId8"/>
    <p:sldId id="345" r:id="rId9"/>
    <p:sldId id="346" r:id="rId10"/>
    <p:sldId id="347" r:id="rId11"/>
    <p:sldId id="348" r:id="rId12"/>
    <p:sldId id="351" r:id="rId13"/>
    <p:sldId id="353" r:id="rId14"/>
    <p:sldId id="352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3" r:id="rId24"/>
    <p:sldId id="364" r:id="rId25"/>
    <p:sldId id="365" r:id="rId26"/>
    <p:sldId id="448" r:id="rId27"/>
    <p:sldId id="449" r:id="rId28"/>
    <p:sldId id="445" r:id="rId29"/>
    <p:sldId id="446" r:id="rId30"/>
    <p:sldId id="447" r:id="rId31"/>
    <p:sldId id="369" r:id="rId32"/>
    <p:sldId id="366" r:id="rId33"/>
    <p:sldId id="452" r:id="rId34"/>
    <p:sldId id="370" r:id="rId35"/>
    <p:sldId id="367" r:id="rId36"/>
    <p:sldId id="368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71" r:id="rId46"/>
    <p:sldId id="373" r:id="rId47"/>
    <p:sldId id="372" r:id="rId48"/>
    <p:sldId id="374" r:id="rId49"/>
    <p:sldId id="375" r:id="rId50"/>
    <p:sldId id="376" r:id="rId51"/>
    <p:sldId id="377" r:id="rId52"/>
    <p:sldId id="386" r:id="rId53"/>
    <p:sldId id="390" r:id="rId54"/>
    <p:sldId id="388" r:id="rId55"/>
    <p:sldId id="389" r:id="rId56"/>
    <p:sldId id="408" r:id="rId57"/>
    <p:sldId id="391" r:id="rId58"/>
    <p:sldId id="392" r:id="rId59"/>
    <p:sldId id="393" r:id="rId60"/>
    <p:sldId id="394" r:id="rId61"/>
    <p:sldId id="395" r:id="rId62"/>
    <p:sldId id="396" r:id="rId63"/>
    <p:sldId id="498" r:id="rId64"/>
    <p:sldId id="500" r:id="rId65"/>
    <p:sldId id="501" r:id="rId66"/>
    <p:sldId id="499" r:id="rId67"/>
    <p:sldId id="397" r:id="rId68"/>
    <p:sldId id="454" r:id="rId69"/>
    <p:sldId id="398" r:id="rId70"/>
    <p:sldId id="399" r:id="rId71"/>
    <p:sldId id="400" r:id="rId72"/>
    <p:sldId id="402" r:id="rId73"/>
    <p:sldId id="401" r:id="rId74"/>
    <p:sldId id="403" r:id="rId75"/>
    <p:sldId id="405" r:id="rId76"/>
    <p:sldId id="406" r:id="rId77"/>
    <p:sldId id="450" r:id="rId78"/>
    <p:sldId id="278" r:id="rId79"/>
  </p:sldIdLst>
  <p:sldSz cx="12192000" cy="6858000"/>
  <p:notesSz cx="6858000" cy="9144000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仕鸿" initials="王" lastIdx="8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C00000"/>
    <a:srgbClr val="5D3F5A"/>
    <a:srgbClr val="080808"/>
    <a:srgbClr val="987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6297" autoAdjust="0"/>
  </p:normalViewPr>
  <p:slideViewPr>
    <p:cSldViewPr snapToGrid="0">
      <p:cViewPr varScale="1">
        <p:scale>
          <a:sx n="70" d="100"/>
          <a:sy n="70" d="100"/>
        </p:scale>
        <p:origin x="1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tags" Target="tags/tag69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">
    <p:pos x="7777" y="600"/>
    <p:text/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6">
    <p:pos x="7777" y="600"/>
    <p:text/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7">
    <p:pos x="7777" y="600"/>
    <p:text/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8">
    <p:pos x="7777" y="600"/>
    <p:text/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9">
    <p:pos x="7777" y="600"/>
    <p:text/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0">
    <p:pos x="7777" y="600"/>
    <p:text/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1">
    <p:pos x="7777" y="600"/>
    <p:text/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2">
    <p:pos x="7777" y="600"/>
    <p:text/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3">
    <p:pos x="7777" y="600"/>
    <p:text/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5">
    <p:pos x="7777" y="600"/>
    <p:text/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6">
    <p:pos x="7777" y="60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">
    <p:pos x="7777" y="600"/>
    <p:text/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7">
    <p:pos x="7777" y="600"/>
    <p:text/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7">
    <p:pos x="7777" y="600"/>
    <p:text/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7">
    <p:pos x="7777" y="600"/>
    <p:text/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8">
    <p:pos x="7777" y="600"/>
    <p:text/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8">
    <p:pos x="7777" y="600"/>
    <p:text/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1">
    <p:pos x="7777" y="600"/>
    <p:text/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29">
    <p:pos x="7777" y="600"/>
    <p:text/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0">
    <p:pos x="7777" y="600"/>
    <p:text/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9">
    <p:pos x="7777" y="600"/>
    <p:text/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0">
    <p:pos x="7777" y="60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7">
    <p:pos x="7777" y="600"/>
    <p:text/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1">
    <p:pos x="7777" y="600"/>
    <p:text/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2">
    <p:pos x="7777" y="600"/>
    <p:text/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3">
    <p:pos x="7777" y="600"/>
    <p:text/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4">
    <p:pos x="7777" y="600"/>
    <p:text/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5">
    <p:pos x="7777" y="600"/>
    <p:text/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6">
    <p:pos x="7777" y="600"/>
    <p:text/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2">
    <p:pos x="7777" y="600"/>
    <p:text/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4">
    <p:pos x="7777" y="600"/>
    <p:text/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3">
    <p:pos x="7777" y="600"/>
    <p:text/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5">
    <p:pos x="7777" y="60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8">
    <p:pos x="7777" y="600"/>
    <p:text/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6">
    <p:pos x="7777" y="600"/>
    <p:text/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7">
    <p:pos x="7777" y="600"/>
    <p:text/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38">
    <p:pos x="7777" y="600"/>
    <p:text/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7">
    <p:pos x="7777" y="600"/>
    <p:text/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1">
    <p:pos x="7777" y="600"/>
    <p:text/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49">
    <p:pos x="7777" y="600"/>
    <p:text/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0">
    <p:pos x="7777" y="600"/>
    <p:text/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7">
    <p:pos x="7777" y="600"/>
    <p:text/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2">
    <p:pos x="7777" y="600"/>
    <p:text/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3">
    <p:pos x="7777" y="60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9">
    <p:pos x="7777" y="600"/>
    <p:text/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4">
    <p:pos x="7777" y="600"/>
    <p:text/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5">
    <p:pos x="7777" y="600"/>
    <p:text/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6">
    <p:pos x="7777" y="600"/>
    <p:text/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6">
    <p:pos x="7777" y="600"/>
    <p:text/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6">
    <p:pos x="7777" y="600"/>
    <p:text/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6">
    <p:pos x="7777" y="600"/>
    <p:text/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6">
    <p:pos x="7777" y="600"/>
    <p:text/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7">
    <p:pos x="7777" y="600"/>
    <p:text/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6">
    <p:pos x="7777" y="600"/>
    <p:text/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8">
    <p:pos x="7777" y="600"/>
    <p:text/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0">
    <p:pos x="7777" y="600"/>
    <p:text/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59">
    <p:pos x="7777" y="600"/>
    <p:text/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0">
    <p:pos x="7777" y="600"/>
    <p:text/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2">
    <p:pos x="7777" y="600"/>
    <p:text/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1">
    <p:pos x="7777" y="600"/>
    <p:text/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3">
    <p:pos x="7777" y="600"/>
    <p:text/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4">
    <p:pos x="7777" y="600"/>
    <p:text/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5">
    <p:pos x="7777" y="600"/>
    <p:text/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66">
    <p:pos x="7777" y="600"/>
    <p:text/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3">
    <p:pos x="7777" y="600"/>
    <p:text/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5">
    <p:pos x="7777" y="600"/>
    <p:text/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4T13:45:46.858" idx="14">
    <p:pos x="7777" y="60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F8346-FF74-43B0-A8B2-5A95105869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首先你们需要记住，机器</a:t>
            </a:r>
            <a:r>
              <a:rPr lang="en-US" altLang="zh-CN" dirty="0"/>
              <a:t>/</a:t>
            </a:r>
            <a:r>
              <a:rPr lang="zh-CN" altLang="en-US" dirty="0"/>
              <a:t>电脑的硬件是可以直接执行二进制文件的</a:t>
            </a:r>
            <a:endParaRPr lang="en-US" altLang="zh-CN" dirty="0"/>
          </a:p>
          <a:p>
            <a:r>
              <a:rPr lang="zh-CN" altLang="en-US" dirty="0"/>
              <a:t>为什么电脑可以执行二进制文件？这个涉及到</a:t>
            </a:r>
            <a:r>
              <a:rPr lang="en-US" altLang="zh-CN" dirty="0"/>
              <a:t>CPU</a:t>
            </a:r>
            <a:r>
              <a:rPr lang="zh-CN" altLang="en-US" dirty="0"/>
              <a:t>底层的工作原理，包括</a:t>
            </a:r>
            <a:r>
              <a:rPr lang="en-US" altLang="zh-CN" dirty="0"/>
              <a:t>CPU</a:t>
            </a:r>
            <a:r>
              <a:rPr lang="zh-CN" altLang="en-US" dirty="0"/>
              <a:t>结构设计、计算机体系结构等等内容；已经非常深入计算机底层硬件，因此需要搞懂就得去学微电子、自动化、计算机专业后续课程，我们不展开</a:t>
            </a:r>
            <a:endParaRPr lang="en-US" altLang="zh-CN" dirty="0"/>
          </a:p>
          <a:p>
            <a:r>
              <a:rPr lang="zh-CN" altLang="en-US" dirty="0"/>
              <a:t>毕竟知识是一个整体是一个网状结构，而学习的过程却是从一条线出发，你要沿着这条线不断深入、补充，最后学完网状的知识；所以我们这里就是从编程这条线出发，先把软件研究通透，后面大家再根据自己的专业去深入钻研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也是乱码！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/>
              <a:t>Od</a:t>
            </a:r>
            <a:r>
              <a:rPr lang="zh-CN" altLang="en-US" sz="1200" dirty="0"/>
              <a:t>命令来查看二进制文件，不过这个命令我们不熟悉，我们先用</a:t>
            </a:r>
            <a:r>
              <a:rPr lang="en-US" altLang="zh-CN" sz="1200" dirty="0"/>
              <a:t>—help</a:t>
            </a:r>
            <a:r>
              <a:rPr lang="zh-CN" altLang="en-US" sz="1200" dirty="0"/>
              <a:t>参数来查询下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使用</a:t>
            </a:r>
            <a:r>
              <a:rPr lang="en-US" altLang="zh-CN" sz="1200" dirty="0"/>
              <a:t>od</a:t>
            </a:r>
            <a:r>
              <a:rPr lang="zh-CN" altLang="en-US" sz="1200" dirty="0"/>
              <a:t>命令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出现了一堆看不懂的英文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出现了一堆看不懂的英文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相信现在大家已经理解了什么是二进制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其实二进制文件值得是全是数字的文件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注意数字与文本数字不一样，比如下面我举一个例子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我使用</a:t>
            </a:r>
            <a:r>
              <a:rPr lang="en-US" altLang="zh-CN" dirty="0"/>
              <a:t>Vim</a:t>
            </a:r>
            <a:r>
              <a:rPr lang="zh-CN" altLang="en-US" dirty="0"/>
              <a:t>编辑一个叫</a:t>
            </a:r>
            <a:r>
              <a:rPr lang="en-US" altLang="zh-CN" dirty="0"/>
              <a:t>number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文本文件，在里面写满数字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具体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具体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具体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具体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那么我问问大家这个叫不叫二进制文件？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那么我问问大家这个叫不叫二进制文件？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毕竟我用</a:t>
            </a:r>
            <a:r>
              <a:rPr lang="en-US" altLang="zh-CN" dirty="0"/>
              <a:t>cat</a:t>
            </a:r>
            <a:r>
              <a:rPr lang="zh-CN" altLang="en-US" dirty="0"/>
              <a:t>查看出来的就是一堆数字嘛。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其实</a:t>
            </a:r>
            <a:r>
              <a:rPr lang="en-US" altLang="zh-CN" dirty="0"/>
              <a:t>number.txt</a:t>
            </a:r>
            <a:r>
              <a:rPr lang="zh-CN" altLang="en-US" dirty="0"/>
              <a:t>这个文件并不是二进制文件，他是一个文本文件，只不过这个文本文件里面存储的是数字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那么编译器的名字是什么呢？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那么我问问大家这个叫不叫二进制文件？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毕竟我用</a:t>
            </a:r>
            <a:r>
              <a:rPr lang="en-US" altLang="zh-CN" dirty="0"/>
              <a:t>cat</a:t>
            </a:r>
            <a:r>
              <a:rPr lang="zh-CN" altLang="en-US" dirty="0"/>
              <a:t>查看出来的就是一堆数字嘛。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其实</a:t>
            </a:r>
            <a:r>
              <a:rPr lang="en-US" altLang="zh-CN" dirty="0"/>
              <a:t>number.txt</a:t>
            </a:r>
            <a:r>
              <a:rPr lang="zh-CN" altLang="en-US" dirty="0"/>
              <a:t>这个文件并不是二进制文件，他是一个文本文件，只不过这个文本文件里面存储的是数字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哦对，以后我们把解释器和库统称为</a:t>
            </a:r>
            <a:r>
              <a:rPr lang="en-US" altLang="zh-CN" dirty="0"/>
              <a:t>Python</a:t>
            </a:r>
            <a:r>
              <a:rPr lang="zh-CN" altLang="en-US" dirty="0"/>
              <a:t>环境，应为要正确运行你就需要这些，相当于他们是你</a:t>
            </a:r>
            <a:r>
              <a:rPr lang="en-US" altLang="zh-CN" dirty="0"/>
              <a:t>Python</a:t>
            </a:r>
            <a:r>
              <a:rPr lang="zh-CN" altLang="en-US" dirty="0"/>
              <a:t>运行时的环境，因此叫做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这个是他们的官网截图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首先使用</a:t>
            </a:r>
            <a:r>
              <a:rPr lang="en-US" altLang="zh-CN" sz="1200" dirty="0" err="1"/>
              <a:t>gedit</a:t>
            </a:r>
            <a:r>
              <a:rPr lang="zh-CN" altLang="en-US" sz="1200" dirty="0"/>
              <a:t>打开，直接乱码，注意哈，</a:t>
            </a:r>
            <a:r>
              <a:rPr lang="en-US" altLang="zh-CN" sz="1200" dirty="0" err="1"/>
              <a:t>gedit</a:t>
            </a:r>
            <a:r>
              <a:rPr lang="zh-CN" altLang="en-US" sz="1200" dirty="0"/>
              <a:t>是一个文本编辑器，就像</a:t>
            </a:r>
            <a:r>
              <a:rPr lang="en-US" altLang="zh-CN" sz="1200" dirty="0"/>
              <a:t>windows</a:t>
            </a:r>
            <a:r>
              <a:rPr lang="zh-CN" altLang="en-US" sz="1200" dirty="0"/>
              <a:t>上的记事本一样的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首先使用</a:t>
            </a:r>
            <a:r>
              <a:rPr lang="en-US" altLang="zh-CN" sz="1200" dirty="0" err="1"/>
              <a:t>gedit</a:t>
            </a:r>
            <a:r>
              <a:rPr lang="zh-CN" altLang="en-US" sz="1200" dirty="0"/>
              <a:t>打开，直接乱码，注意哈，</a:t>
            </a:r>
            <a:r>
              <a:rPr lang="en-US" altLang="zh-CN" sz="1200" dirty="0" err="1"/>
              <a:t>gedit</a:t>
            </a:r>
            <a:r>
              <a:rPr lang="zh-CN" altLang="en-US" sz="1200" dirty="0"/>
              <a:t>是一个文本编辑器，就像</a:t>
            </a:r>
            <a:r>
              <a:rPr lang="en-US" altLang="zh-CN" sz="1200" dirty="0"/>
              <a:t>windows</a:t>
            </a:r>
            <a:r>
              <a:rPr lang="zh-CN" altLang="en-US" sz="1200" dirty="0"/>
              <a:t>上的记事本一样的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再用</a:t>
            </a:r>
            <a:r>
              <a:rPr lang="en-US" altLang="zh-CN" sz="1200" dirty="0"/>
              <a:t>vim</a:t>
            </a:r>
            <a:r>
              <a:rPr lang="zh-CN" altLang="en-US" sz="1200" dirty="0"/>
              <a:t>打开，直接乱码，注意哈，</a:t>
            </a:r>
            <a:r>
              <a:rPr lang="en-US" altLang="zh-CN" sz="1200" dirty="0"/>
              <a:t>vim</a:t>
            </a:r>
            <a:r>
              <a:rPr lang="zh-CN" altLang="en-US" sz="1200" dirty="0"/>
              <a:t>也是一个文本编辑器，不过功能比</a:t>
            </a:r>
            <a:r>
              <a:rPr lang="en-US" altLang="zh-CN" sz="1200" dirty="0" err="1"/>
              <a:t>gedit</a:t>
            </a:r>
            <a:r>
              <a:rPr lang="zh-CN" altLang="en-US" sz="1200" dirty="0"/>
              <a:t>强大了不知道多少倍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A93403-DA32-4A0A-B551-2214684144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7.xml"/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8.xml"/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9.xml"/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0.xml"/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1.xml"/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2.xml"/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3.xml"/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4.xml"/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5.xml"/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6.xml"/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7.xml"/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8.xml"/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9.xml"/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0.xml"/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1.xml"/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2.xml"/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3.xml"/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4.xml"/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5.xml"/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6.xml"/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7.xml"/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8.xml"/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9.xml"/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0.xml"/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1.xml"/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2.xml"/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3.xml"/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4.xml"/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5.xml"/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6.xml"/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7.xml"/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38.xml"/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9.xml"/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0.xml"/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1.xml"/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2.xml"/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2.xml"/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3.xml"/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4.xml"/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45.xml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46.xml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.xml"/><Relationship Id="rId2" Type="http://schemas.openxmlformats.org/officeDocument/2006/relationships/image" Target="../media/image29.png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47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48.xml"/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9.xml"/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50.xml"/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51.xml"/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.xml"/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52.xml"/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3" Type="http://schemas.openxmlformats.org/officeDocument/2006/relationships/hyperlink" Target="https://glados.rocks/" TargetMode="External"/><Relationship Id="rId2" Type="http://schemas.openxmlformats.org/officeDocument/2006/relationships/image" Target="../media/image40.png"/><Relationship Id="rId1" Type="http://schemas.openxmlformats.org/officeDocument/2006/relationships/tags" Target="../tags/tag52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53.xml"/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54.xml"/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55.xml"/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56.xml"/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57.xml"/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58.xml"/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hyperlink" Target="https://blog.csdn.net/qq_41555278/article/details/115248785?ops_request_misc=&amp;request_id=&amp;biz_id=102&amp;utm_term=ubuntu20.04%E5%AE%89%E8%A3%85anconda3&amp;utm_medium=distribute.pc_search_result.none-task-blog-2~all~sobaiduweb~default-0-115248785.142^v56^pc_search" TargetMode="Externa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59.xml"/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60.xml"/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61.xml"/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4.xml"/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62.xml"/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63.xml"/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64.xml"/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65.x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66.xml"/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67.xml"/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hyperlink" Target="https://zhuanlan.zhihu.com/p/33105153" TargetMode="External"/><Relationship Id="rId1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5.xml"/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6.xml"/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918" y="-17665"/>
            <a:ext cx="5227508" cy="6858000"/>
            <a:chOff x="63918" y="-17665"/>
            <a:chExt cx="5227508" cy="6858000"/>
          </a:xfrm>
        </p:grpSpPr>
        <p:pic>
          <p:nvPicPr>
            <p:cNvPr id="2" name="图片 1" descr="饮水思源碑"/>
            <p:cNvPicPr>
              <a:picLocks noChangeAspect="1"/>
            </p:cNvPicPr>
            <p:nvPr/>
          </p:nvPicPr>
          <p:blipFill rotWithShape="1">
            <a:blip r:embed="rId1"/>
            <a:srcRect l="32759" r="20205"/>
            <a:stretch>
              <a:fillRect/>
            </a:stretch>
          </p:blipFill>
          <p:spPr>
            <a:xfrm>
              <a:off x="63918" y="-17665"/>
              <a:ext cx="4697404" cy="6858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547789" y="6597765"/>
              <a:ext cx="3449955" cy="2425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575534" y="-17665"/>
              <a:ext cx="3449955" cy="2425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575534" y="224905"/>
              <a:ext cx="3365500" cy="3175635"/>
            </a:xfrm>
            <a:custGeom>
              <a:avLst/>
              <a:gdLst>
                <a:gd name="connsiteX0" fmla="*/ 4989 w 5300"/>
                <a:gd name="connsiteY0" fmla="*/ 5001 h 5001"/>
                <a:gd name="connsiteX1" fmla="*/ 0 w 5300"/>
                <a:gd name="connsiteY1" fmla="*/ 0 h 5001"/>
                <a:gd name="connsiteX2" fmla="*/ 5300 w 5300"/>
                <a:gd name="connsiteY2" fmla="*/ 0 h 5001"/>
                <a:gd name="connsiteX3" fmla="*/ 4989 w 5300"/>
                <a:gd name="connsiteY3" fmla="*/ 5001 h 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0" h="5001">
                  <a:moveTo>
                    <a:pt x="4989" y="5001"/>
                  </a:moveTo>
                  <a:lnTo>
                    <a:pt x="0" y="0"/>
                  </a:lnTo>
                  <a:lnTo>
                    <a:pt x="5300" y="0"/>
                  </a:lnTo>
                  <a:lnTo>
                    <a:pt x="4989" y="50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5"/>
            <p:cNvSpPr/>
            <p:nvPr/>
          </p:nvSpPr>
          <p:spPr>
            <a:xfrm flipV="1">
              <a:off x="1547789" y="3422130"/>
              <a:ext cx="3365500" cy="3175635"/>
            </a:xfrm>
            <a:custGeom>
              <a:avLst/>
              <a:gdLst>
                <a:gd name="connsiteX0" fmla="*/ 4989 w 5300"/>
                <a:gd name="connsiteY0" fmla="*/ 5001 h 5001"/>
                <a:gd name="connsiteX1" fmla="*/ 0 w 5300"/>
                <a:gd name="connsiteY1" fmla="*/ 0 h 5001"/>
                <a:gd name="connsiteX2" fmla="*/ 5300 w 5300"/>
                <a:gd name="connsiteY2" fmla="*/ 0 h 5001"/>
                <a:gd name="connsiteX3" fmla="*/ 4989 w 5300"/>
                <a:gd name="connsiteY3" fmla="*/ 5001 h 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0" h="5001">
                  <a:moveTo>
                    <a:pt x="4989" y="5001"/>
                  </a:moveTo>
                  <a:lnTo>
                    <a:pt x="0" y="0"/>
                  </a:lnTo>
                  <a:lnTo>
                    <a:pt x="5300" y="0"/>
                  </a:lnTo>
                  <a:lnTo>
                    <a:pt x="4989" y="50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18871799">
              <a:off x="4274749" y="3474214"/>
              <a:ext cx="1009650" cy="543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683106">
              <a:off x="4370994" y="2694531"/>
              <a:ext cx="920432" cy="64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zh-CN" altLang="en-US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V 形 7"/>
          <p:cNvSpPr/>
          <p:nvPr/>
        </p:nvSpPr>
        <p:spPr>
          <a:xfrm>
            <a:off x="1454691" y="-35329"/>
            <a:ext cx="4717655" cy="6893329"/>
          </a:xfrm>
          <a:prstGeom prst="chevron">
            <a:avLst>
              <a:gd name="adj" fmla="val 726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-5256" y="-35329"/>
            <a:ext cx="3576054" cy="6893329"/>
          </a:xfrm>
          <a:custGeom>
            <a:avLst/>
            <a:gdLst>
              <a:gd name="connsiteX0" fmla="*/ 0 w 3576054"/>
              <a:gd name="connsiteY0" fmla="*/ 0 h 6893329"/>
              <a:gd name="connsiteX1" fmla="*/ 146479 w 3576054"/>
              <a:gd name="connsiteY1" fmla="*/ 0 h 6893329"/>
              <a:gd name="connsiteX2" fmla="*/ 3576054 w 3576054"/>
              <a:gd name="connsiteY2" fmla="*/ 3429577 h 6893329"/>
              <a:gd name="connsiteX3" fmla="*/ 112302 w 3576054"/>
              <a:gd name="connsiteY3" fmla="*/ 6893329 h 6893329"/>
              <a:gd name="connsiteX4" fmla="*/ 0 w 3576054"/>
              <a:gd name="connsiteY4" fmla="*/ 6893329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9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2" y="6893329"/>
                </a:lnTo>
                <a:lnTo>
                  <a:pt x="0" y="6893329"/>
                </a:lnTo>
                <a:close/>
              </a:path>
            </a:pathLst>
          </a:cu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87400" y="2440016"/>
            <a:ext cx="6611116" cy="903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培训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9982023" y="4784684"/>
            <a:ext cx="1865550" cy="349250"/>
            <a:chOff x="4073302" y="4836469"/>
            <a:chExt cx="1865550" cy="349250"/>
          </a:xfrm>
        </p:grpSpPr>
        <p:sp>
          <p:nvSpPr>
            <p:cNvPr id="44" name="矩形 43"/>
            <p:cNvSpPr/>
            <p:nvPr/>
          </p:nvSpPr>
          <p:spPr>
            <a:xfrm>
              <a:off x="4333572" y="4836469"/>
              <a:ext cx="1605280" cy="349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日期：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ea"/>
                </a:rPr>
                <a:t>2022.10.16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5" name="graduation-cap_16905"/>
            <p:cNvSpPr>
              <a:spLocks noChangeAspect="1"/>
            </p:cNvSpPr>
            <p:nvPr/>
          </p:nvSpPr>
          <p:spPr bwMode="auto">
            <a:xfrm>
              <a:off x="4073302" y="4926953"/>
              <a:ext cx="255014" cy="152520"/>
            </a:xfrm>
            <a:custGeom>
              <a:avLst/>
              <a:gdLst>
                <a:gd name="connsiteX0" fmla="*/ 82550 w 331788"/>
                <a:gd name="connsiteY0" fmla="*/ 117475 h 198438"/>
                <a:gd name="connsiteX1" fmla="*/ 165100 w 331788"/>
                <a:gd name="connsiteY1" fmla="*/ 157163 h 198438"/>
                <a:gd name="connsiteX2" fmla="*/ 247650 w 331788"/>
                <a:gd name="connsiteY2" fmla="*/ 117475 h 198438"/>
                <a:gd name="connsiteX3" fmla="*/ 247650 w 331788"/>
                <a:gd name="connsiteY3" fmla="*/ 157163 h 198438"/>
                <a:gd name="connsiteX4" fmla="*/ 165100 w 331788"/>
                <a:gd name="connsiteY4" fmla="*/ 198438 h 198438"/>
                <a:gd name="connsiteX5" fmla="*/ 82550 w 331788"/>
                <a:gd name="connsiteY5" fmla="*/ 157163 h 198438"/>
                <a:gd name="connsiteX6" fmla="*/ 20638 w 331788"/>
                <a:gd name="connsiteY6" fmla="*/ 82550 h 198438"/>
                <a:gd name="connsiteX7" fmla="*/ 24606 w 331788"/>
                <a:gd name="connsiteY7" fmla="*/ 86447 h 198438"/>
                <a:gd name="connsiteX8" fmla="*/ 24606 w 331788"/>
                <a:gd name="connsiteY8" fmla="*/ 150091 h 198438"/>
                <a:gd name="connsiteX9" fmla="*/ 28575 w 331788"/>
                <a:gd name="connsiteY9" fmla="*/ 157885 h 198438"/>
                <a:gd name="connsiteX10" fmla="*/ 24606 w 331788"/>
                <a:gd name="connsiteY10" fmla="*/ 164379 h 198438"/>
                <a:gd name="connsiteX11" fmla="*/ 24606 w 331788"/>
                <a:gd name="connsiteY11" fmla="*/ 178667 h 198438"/>
                <a:gd name="connsiteX12" fmla="*/ 20638 w 331788"/>
                <a:gd name="connsiteY12" fmla="*/ 182563 h 198438"/>
                <a:gd name="connsiteX13" fmla="*/ 16669 w 331788"/>
                <a:gd name="connsiteY13" fmla="*/ 178667 h 198438"/>
                <a:gd name="connsiteX14" fmla="*/ 16669 w 331788"/>
                <a:gd name="connsiteY14" fmla="*/ 164379 h 198438"/>
                <a:gd name="connsiteX15" fmla="*/ 12700 w 331788"/>
                <a:gd name="connsiteY15" fmla="*/ 157885 h 198438"/>
                <a:gd name="connsiteX16" fmla="*/ 16669 w 331788"/>
                <a:gd name="connsiteY16" fmla="*/ 150091 h 198438"/>
                <a:gd name="connsiteX17" fmla="*/ 16669 w 331788"/>
                <a:gd name="connsiteY17" fmla="*/ 86447 h 198438"/>
                <a:gd name="connsiteX18" fmla="*/ 20638 w 331788"/>
                <a:gd name="connsiteY18" fmla="*/ 82550 h 198438"/>
                <a:gd name="connsiteX19" fmla="*/ 165100 w 331788"/>
                <a:gd name="connsiteY19" fmla="*/ 58738 h 198438"/>
                <a:gd name="connsiteX20" fmla="*/ 152400 w 331788"/>
                <a:gd name="connsiteY20" fmla="*/ 66676 h 198438"/>
                <a:gd name="connsiteX21" fmla="*/ 165100 w 331788"/>
                <a:gd name="connsiteY21" fmla="*/ 74614 h 198438"/>
                <a:gd name="connsiteX22" fmla="*/ 177800 w 331788"/>
                <a:gd name="connsiteY22" fmla="*/ 66676 h 198438"/>
                <a:gd name="connsiteX23" fmla="*/ 165100 w 331788"/>
                <a:gd name="connsiteY23" fmla="*/ 58738 h 198438"/>
                <a:gd name="connsiteX24" fmla="*/ 165100 w 331788"/>
                <a:gd name="connsiteY24" fmla="*/ 0 h 198438"/>
                <a:gd name="connsiteX25" fmla="*/ 331788 w 331788"/>
                <a:gd name="connsiteY25" fmla="*/ 66675 h 198438"/>
                <a:gd name="connsiteX26" fmla="*/ 165100 w 331788"/>
                <a:gd name="connsiteY26" fmla="*/ 149225 h 198438"/>
                <a:gd name="connsiteX27" fmla="*/ 0 w 331788"/>
                <a:gd name="connsiteY27" fmla="*/ 66675 h 19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1788" h="198438">
                  <a:moveTo>
                    <a:pt x="82550" y="117475"/>
                  </a:moveTo>
                  <a:lnTo>
                    <a:pt x="165100" y="157163"/>
                  </a:lnTo>
                  <a:lnTo>
                    <a:pt x="247650" y="117475"/>
                  </a:lnTo>
                  <a:lnTo>
                    <a:pt x="247650" y="157163"/>
                  </a:lnTo>
                  <a:lnTo>
                    <a:pt x="165100" y="198438"/>
                  </a:lnTo>
                  <a:lnTo>
                    <a:pt x="82550" y="157163"/>
                  </a:lnTo>
                  <a:close/>
                  <a:moveTo>
                    <a:pt x="20638" y="82550"/>
                  </a:moveTo>
                  <a:cubicBezTo>
                    <a:pt x="23283" y="82550"/>
                    <a:pt x="24606" y="85148"/>
                    <a:pt x="24606" y="86447"/>
                  </a:cubicBezTo>
                  <a:cubicBezTo>
                    <a:pt x="24606" y="86447"/>
                    <a:pt x="24606" y="86447"/>
                    <a:pt x="24606" y="150091"/>
                  </a:cubicBezTo>
                  <a:cubicBezTo>
                    <a:pt x="27252" y="151390"/>
                    <a:pt x="28575" y="153988"/>
                    <a:pt x="28575" y="157885"/>
                  </a:cubicBezTo>
                  <a:cubicBezTo>
                    <a:pt x="28575" y="160482"/>
                    <a:pt x="27252" y="163080"/>
                    <a:pt x="24606" y="164379"/>
                  </a:cubicBezTo>
                  <a:cubicBezTo>
                    <a:pt x="24606" y="164379"/>
                    <a:pt x="24606" y="164379"/>
                    <a:pt x="24606" y="178667"/>
                  </a:cubicBezTo>
                  <a:cubicBezTo>
                    <a:pt x="24606" y="181264"/>
                    <a:pt x="23283" y="182563"/>
                    <a:pt x="20638" y="182563"/>
                  </a:cubicBezTo>
                  <a:cubicBezTo>
                    <a:pt x="17992" y="182563"/>
                    <a:pt x="16669" y="181264"/>
                    <a:pt x="16669" y="178667"/>
                  </a:cubicBezTo>
                  <a:cubicBezTo>
                    <a:pt x="16669" y="178667"/>
                    <a:pt x="16669" y="178667"/>
                    <a:pt x="16669" y="164379"/>
                  </a:cubicBezTo>
                  <a:cubicBezTo>
                    <a:pt x="14023" y="163080"/>
                    <a:pt x="12700" y="160482"/>
                    <a:pt x="12700" y="157885"/>
                  </a:cubicBezTo>
                  <a:cubicBezTo>
                    <a:pt x="12700" y="153988"/>
                    <a:pt x="14023" y="151390"/>
                    <a:pt x="16669" y="150091"/>
                  </a:cubicBezTo>
                  <a:cubicBezTo>
                    <a:pt x="16669" y="150091"/>
                    <a:pt x="16669" y="150091"/>
                    <a:pt x="16669" y="86447"/>
                  </a:cubicBezTo>
                  <a:cubicBezTo>
                    <a:pt x="16669" y="85148"/>
                    <a:pt x="17992" y="82550"/>
                    <a:pt x="20638" y="82550"/>
                  </a:cubicBezTo>
                  <a:close/>
                  <a:moveTo>
                    <a:pt x="165100" y="58738"/>
                  </a:moveTo>
                  <a:cubicBezTo>
                    <a:pt x="158086" y="58738"/>
                    <a:pt x="152400" y="62292"/>
                    <a:pt x="152400" y="66676"/>
                  </a:cubicBezTo>
                  <a:cubicBezTo>
                    <a:pt x="152400" y="71060"/>
                    <a:pt x="158086" y="74614"/>
                    <a:pt x="165100" y="74614"/>
                  </a:cubicBezTo>
                  <a:cubicBezTo>
                    <a:pt x="172114" y="74614"/>
                    <a:pt x="177800" y="71060"/>
                    <a:pt x="177800" y="66676"/>
                  </a:cubicBezTo>
                  <a:cubicBezTo>
                    <a:pt x="177800" y="62292"/>
                    <a:pt x="172114" y="58738"/>
                    <a:pt x="165100" y="58738"/>
                  </a:cubicBezTo>
                  <a:close/>
                  <a:moveTo>
                    <a:pt x="165100" y="0"/>
                  </a:moveTo>
                  <a:lnTo>
                    <a:pt x="331788" y="66675"/>
                  </a:lnTo>
                  <a:lnTo>
                    <a:pt x="165100" y="14922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3F3B3A"/>
            </a:solidFill>
            <a:ln>
              <a:noFill/>
            </a:ln>
          </p:spPr>
        </p:sp>
      </p:grpSp>
      <p:sp>
        <p:nvSpPr>
          <p:cNvPr id="3" name="矩形 2"/>
          <p:cNvSpPr/>
          <p:nvPr/>
        </p:nvSpPr>
        <p:spPr>
          <a:xfrm>
            <a:off x="9251638" y="1568328"/>
            <a:ext cx="2646878" cy="63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200" dirty="0">
                <a:solidFill>
                  <a:srgbClr val="B9291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西安交通大学</a:t>
            </a:r>
            <a:endParaRPr lang="en-US" altLang="zh-CN" sz="3200" dirty="0">
              <a:solidFill>
                <a:srgbClr val="B9291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5" name="任意多边形: 形状 74"/>
          <p:cNvSpPr/>
          <p:nvPr/>
        </p:nvSpPr>
        <p:spPr>
          <a:xfrm flipH="1">
            <a:off x="11449754" y="5953356"/>
            <a:ext cx="754334" cy="904644"/>
          </a:xfrm>
          <a:custGeom>
            <a:avLst/>
            <a:gdLst>
              <a:gd name="connsiteX0" fmla="*/ 14205 w 754334"/>
              <a:gd name="connsiteY0" fmla="*/ 0 h 904644"/>
              <a:gd name="connsiteX1" fmla="*/ 0 w 754334"/>
              <a:gd name="connsiteY1" fmla="*/ 0 h 904644"/>
              <a:gd name="connsiteX2" fmla="*/ 0 w 754334"/>
              <a:gd name="connsiteY2" fmla="*/ 904644 h 904644"/>
              <a:gd name="connsiteX3" fmla="*/ 589820 w 754334"/>
              <a:gd name="connsiteY3" fmla="*/ 904644 h 904644"/>
              <a:gd name="connsiteX4" fmla="*/ 754334 w 754334"/>
              <a:gd name="connsiteY4" fmla="*/ 740130 h 90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334" h="904644">
                <a:moveTo>
                  <a:pt x="14205" y="0"/>
                </a:moveTo>
                <a:lnTo>
                  <a:pt x="0" y="0"/>
                </a:lnTo>
                <a:lnTo>
                  <a:pt x="0" y="904644"/>
                </a:lnTo>
                <a:lnTo>
                  <a:pt x="589820" y="904644"/>
                </a:lnTo>
                <a:lnTo>
                  <a:pt x="754334" y="74013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9" name="图片 18" descr="手机屏幕截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" y="2848543"/>
            <a:ext cx="3209165" cy="9169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34575" y="416623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宣讲人：鲍亚捷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0" y="3250529"/>
            <a:ext cx="5895791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查看</a:t>
            </a:r>
            <a:r>
              <a:rPr lang="en-US" altLang="zh-CN" sz="2000" dirty="0"/>
              <a:t>hello</a:t>
            </a:r>
            <a:r>
              <a:rPr lang="zh-CN" altLang="en-US" sz="2000" dirty="0"/>
              <a:t>二进制程序的二进制内容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使用命令</a:t>
            </a:r>
            <a:r>
              <a:rPr lang="en-US" altLang="zh-CN" sz="2000" dirty="0" err="1"/>
              <a:t>gedit</a:t>
            </a:r>
            <a:r>
              <a:rPr lang="zh-CN" altLang="en-US" sz="2000" dirty="0"/>
              <a:t>来调用</a:t>
            </a:r>
            <a:r>
              <a:rPr lang="en-US" altLang="zh-CN" sz="2000" dirty="0" err="1"/>
              <a:t>gedit</a:t>
            </a:r>
            <a:r>
              <a:rPr lang="zh-CN" altLang="en-US" sz="2000" dirty="0"/>
              <a:t>程序打开</a:t>
            </a:r>
            <a:r>
              <a:rPr lang="en-US" altLang="zh-CN" sz="2000" dirty="0"/>
              <a:t>hello</a:t>
            </a:r>
            <a:r>
              <a:rPr lang="zh-CN" altLang="en-US" sz="2000" dirty="0"/>
              <a:t>文件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63" y="2148432"/>
            <a:ext cx="7346317" cy="470956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0" y="2788864"/>
            <a:ext cx="5895791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查看</a:t>
            </a:r>
            <a:r>
              <a:rPr lang="en-US" altLang="zh-CN" sz="2000" dirty="0"/>
              <a:t>hello</a:t>
            </a:r>
            <a:r>
              <a:rPr lang="zh-CN" altLang="en-US" sz="2000" dirty="0"/>
              <a:t>二进制程序的二进制内容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使用命令</a:t>
            </a:r>
            <a:r>
              <a:rPr lang="en-US" altLang="zh-CN" sz="2000" dirty="0" err="1"/>
              <a:t>gedit</a:t>
            </a:r>
            <a:r>
              <a:rPr lang="zh-CN" altLang="en-US" sz="2000" dirty="0"/>
              <a:t>来调用</a:t>
            </a:r>
            <a:r>
              <a:rPr lang="en-US" altLang="zh-CN" sz="2000" dirty="0" err="1"/>
              <a:t>gedit</a:t>
            </a:r>
            <a:r>
              <a:rPr lang="zh-CN" altLang="en-US" sz="2000" dirty="0"/>
              <a:t>程序打开</a:t>
            </a:r>
            <a:r>
              <a:rPr lang="en-US" altLang="zh-CN" sz="2000" dirty="0"/>
              <a:t>hello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打开结果：</a:t>
            </a:r>
            <a:r>
              <a:rPr lang="en-US" altLang="zh-CN" sz="2000" dirty="0" err="1">
                <a:solidFill>
                  <a:srgbClr val="C00000"/>
                </a:solidFill>
              </a:rPr>
              <a:t>gedit</a:t>
            </a:r>
            <a:r>
              <a:rPr lang="zh-CN" altLang="en-US" sz="2000" dirty="0">
                <a:solidFill>
                  <a:srgbClr val="C00000"/>
                </a:solidFill>
              </a:rPr>
              <a:t>无法解析</a:t>
            </a:r>
            <a:r>
              <a:rPr lang="en-US" altLang="zh-CN" sz="2000" dirty="0">
                <a:solidFill>
                  <a:srgbClr val="C00000"/>
                </a:solidFill>
              </a:rPr>
              <a:t>hello</a:t>
            </a:r>
            <a:r>
              <a:rPr lang="zh-CN" altLang="en-US" sz="2000" dirty="0">
                <a:solidFill>
                  <a:srgbClr val="C00000"/>
                </a:solidFill>
              </a:rPr>
              <a:t>文件内的内容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0640" y="2285823"/>
            <a:ext cx="7166675" cy="457682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0" y="3250529"/>
            <a:ext cx="5895791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查看</a:t>
            </a:r>
            <a:r>
              <a:rPr lang="en-US" altLang="zh-CN" sz="2000" dirty="0"/>
              <a:t>hello</a:t>
            </a:r>
            <a:r>
              <a:rPr lang="zh-CN" altLang="en-US" sz="2000" dirty="0"/>
              <a:t>二进制程序的二进制内容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再使用命令</a:t>
            </a:r>
            <a:r>
              <a:rPr lang="en-US" altLang="zh-CN" sz="2000" dirty="0"/>
              <a:t>vim</a:t>
            </a:r>
            <a:r>
              <a:rPr lang="zh-CN" altLang="en-US" sz="2000" dirty="0"/>
              <a:t>调用</a:t>
            </a:r>
            <a:r>
              <a:rPr lang="en-US" altLang="zh-CN" sz="2000" dirty="0"/>
              <a:t>vim</a:t>
            </a:r>
            <a:r>
              <a:rPr lang="zh-CN" altLang="en-US" sz="2000" dirty="0"/>
              <a:t>编辑器来查看</a:t>
            </a:r>
            <a:r>
              <a:rPr lang="en-US" altLang="zh-CN" sz="2000" dirty="0"/>
              <a:t>hello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9881" y="2283763"/>
            <a:ext cx="7132938" cy="468670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-50547" y="2934877"/>
            <a:ext cx="5895791" cy="281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查看</a:t>
            </a:r>
            <a:r>
              <a:rPr lang="en-US" altLang="zh-CN" sz="2000" dirty="0"/>
              <a:t>hello</a:t>
            </a:r>
            <a:r>
              <a:rPr lang="zh-CN" altLang="en-US" sz="2000" dirty="0"/>
              <a:t>二进制程序的二进制内容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再使用命令</a:t>
            </a:r>
            <a:r>
              <a:rPr lang="en-US" altLang="zh-CN" sz="2000" dirty="0"/>
              <a:t>vim</a:t>
            </a:r>
            <a:r>
              <a:rPr lang="zh-CN" altLang="en-US" sz="2000" dirty="0"/>
              <a:t>调用</a:t>
            </a:r>
            <a:r>
              <a:rPr lang="en-US" altLang="zh-CN" sz="2000" dirty="0"/>
              <a:t>vim</a:t>
            </a:r>
            <a:r>
              <a:rPr lang="zh-CN" altLang="en-US" sz="2000" dirty="0"/>
              <a:t>编辑器来查看</a:t>
            </a:r>
            <a:r>
              <a:rPr lang="en-US" altLang="zh-CN" sz="2000" dirty="0"/>
              <a:t>hello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C00000"/>
                </a:solidFill>
              </a:rPr>
              <a:t>Vim</a:t>
            </a:r>
            <a:r>
              <a:rPr lang="zh-CN" altLang="en-US" sz="2000" dirty="0">
                <a:solidFill>
                  <a:srgbClr val="C00000"/>
                </a:solidFill>
              </a:rPr>
              <a:t>也无法解析！说明二进制文件和文本文件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</a:rPr>
              <a:t>天差地别！</a:t>
            </a:r>
            <a:endParaRPr lang="en-US" altLang="zh-CN" sz="20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62" y="2283763"/>
            <a:ext cx="7132938" cy="454953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394118" y="2283763"/>
            <a:ext cx="589579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b="1" dirty="0"/>
              <a:t>我们使用专门查看二进制文件的程序 </a:t>
            </a:r>
            <a:r>
              <a:rPr lang="en-US" altLang="zh-CN" sz="2000" b="1" dirty="0"/>
              <a:t>od</a:t>
            </a:r>
            <a:endParaRPr lang="en-US" altLang="zh-CN" sz="2000" b="1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首先，命令</a:t>
            </a:r>
            <a:r>
              <a:rPr lang="en-US" altLang="zh-CN" sz="2000" dirty="0"/>
              <a:t>od</a:t>
            </a:r>
            <a:r>
              <a:rPr lang="zh-CN" altLang="en-US" sz="2000" dirty="0"/>
              <a:t>调用程序</a:t>
            </a:r>
            <a:r>
              <a:rPr lang="en-US" altLang="zh-CN" sz="2000" dirty="0"/>
              <a:t>od</a:t>
            </a:r>
            <a:r>
              <a:rPr lang="zh-CN" altLang="en-US" sz="2000" dirty="0"/>
              <a:t>，我们用</a:t>
            </a:r>
            <a:r>
              <a:rPr lang="en-US" altLang="zh-CN" sz="2000" dirty="0"/>
              <a:t>-h/--help</a:t>
            </a:r>
            <a:r>
              <a:rPr lang="zh-CN" altLang="en-US" sz="2000" dirty="0"/>
              <a:t>参数查看说明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9909" y="1194818"/>
            <a:ext cx="4480948" cy="46714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200209" y="2339663"/>
            <a:ext cx="5895791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b="1" dirty="0"/>
              <a:t>我们使用专门查看二进制文件的程序 </a:t>
            </a:r>
            <a:r>
              <a:rPr lang="en-US" altLang="zh-CN" sz="2000" b="1" dirty="0"/>
              <a:t>od</a:t>
            </a:r>
            <a:endParaRPr lang="en-US" altLang="zh-CN" sz="2000" b="1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首先，命令</a:t>
            </a:r>
            <a:r>
              <a:rPr lang="en-US" altLang="zh-CN" sz="2000" dirty="0"/>
              <a:t>od</a:t>
            </a:r>
            <a:r>
              <a:rPr lang="zh-CN" altLang="en-US" sz="2000" dirty="0"/>
              <a:t>调用程序</a:t>
            </a:r>
            <a:r>
              <a:rPr lang="en-US" altLang="zh-CN" sz="2000" dirty="0"/>
              <a:t>od</a:t>
            </a:r>
            <a:r>
              <a:rPr lang="zh-CN" altLang="en-US" sz="2000" dirty="0"/>
              <a:t>，我们用</a:t>
            </a:r>
            <a:r>
              <a:rPr lang="en-US" altLang="zh-CN" sz="2000" dirty="0"/>
              <a:t>-h/--help</a:t>
            </a:r>
            <a:r>
              <a:rPr lang="zh-CN" altLang="en-US" sz="2000" dirty="0"/>
              <a:t>参数查看说明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发现看不懂。。。。。。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其实做开发往往需要和英语打交道，包括未来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进课题组做科研，都是需要看英语文章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2032" y="1055021"/>
            <a:ext cx="6224947" cy="58045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200209" y="2570495"/>
            <a:ext cx="5895791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b="1" dirty="0"/>
              <a:t>我们使用专门查看二进制文件的程序 </a:t>
            </a:r>
            <a:r>
              <a:rPr lang="en-US" altLang="zh-CN" sz="2000" b="1" dirty="0"/>
              <a:t>od</a:t>
            </a:r>
            <a:endParaRPr lang="en-US" altLang="zh-CN" sz="2000" b="1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首先，命令</a:t>
            </a:r>
            <a:r>
              <a:rPr lang="en-US" altLang="zh-CN" sz="2000" dirty="0"/>
              <a:t>od</a:t>
            </a:r>
            <a:r>
              <a:rPr lang="zh-CN" altLang="en-US" sz="2000" dirty="0"/>
              <a:t>调用程序</a:t>
            </a:r>
            <a:r>
              <a:rPr lang="en-US" altLang="zh-CN" sz="2000" dirty="0"/>
              <a:t>od</a:t>
            </a:r>
            <a:r>
              <a:rPr lang="zh-CN" altLang="en-US" sz="2000" dirty="0"/>
              <a:t>，我们用</a:t>
            </a:r>
            <a:r>
              <a:rPr lang="en-US" altLang="zh-CN" sz="2000" dirty="0"/>
              <a:t>-h/--help</a:t>
            </a:r>
            <a:r>
              <a:rPr lang="zh-CN" altLang="en-US" sz="2000" dirty="0"/>
              <a:t>参数查看说明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使用 </a:t>
            </a:r>
            <a:r>
              <a:rPr lang="en-US" altLang="zh-CN" sz="2000" dirty="0"/>
              <a:t>od –td hello</a:t>
            </a:r>
            <a:r>
              <a:rPr lang="zh-CN" altLang="en-US" sz="2000" dirty="0"/>
              <a:t>来查看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en-US" altLang="zh-CN" sz="2000" dirty="0"/>
              <a:t>-td </a:t>
            </a:r>
            <a:r>
              <a:rPr lang="zh-CN" altLang="en-US" sz="2000" dirty="0"/>
              <a:t>参数表示以十进制数字的形式查看二进制文件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en-US" altLang="zh-CN" sz="2000" dirty="0"/>
              <a:t>hello</a:t>
            </a:r>
            <a:r>
              <a:rPr lang="zh-CN" altLang="en-US" sz="2000" dirty="0"/>
              <a:t>是我们要查看的二进制文件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9409" y="1472887"/>
            <a:ext cx="5578323" cy="500677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200209" y="2340369"/>
            <a:ext cx="5895791" cy="3736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做个实验</a:t>
            </a:r>
            <a:r>
              <a:rPr lang="zh-CN" altLang="en-US" sz="2000" dirty="0">
                <a:solidFill>
                  <a:srgbClr val="C00000"/>
                </a:solidFill>
              </a:rPr>
              <a:t>：来查看一下二进制文件内部的数字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b="1" dirty="0"/>
              <a:t>我们使用专门查看二进制文件的程序 </a:t>
            </a:r>
            <a:r>
              <a:rPr lang="en-US" altLang="zh-CN" sz="2000" b="1" dirty="0"/>
              <a:t>od</a:t>
            </a:r>
            <a:endParaRPr lang="en-US" altLang="zh-CN" sz="2000" b="1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首先，命令</a:t>
            </a:r>
            <a:r>
              <a:rPr lang="en-US" altLang="zh-CN" sz="2000" dirty="0"/>
              <a:t>od</a:t>
            </a:r>
            <a:r>
              <a:rPr lang="zh-CN" altLang="en-US" sz="2000" dirty="0"/>
              <a:t>调用程序</a:t>
            </a:r>
            <a:r>
              <a:rPr lang="en-US" altLang="zh-CN" sz="2000" dirty="0"/>
              <a:t>od</a:t>
            </a:r>
            <a:r>
              <a:rPr lang="zh-CN" altLang="en-US" sz="2000" dirty="0"/>
              <a:t>，我们用</a:t>
            </a:r>
            <a:r>
              <a:rPr lang="en-US" altLang="zh-CN" sz="2000" dirty="0"/>
              <a:t>-h/--help</a:t>
            </a:r>
            <a:r>
              <a:rPr lang="zh-CN" altLang="en-US" sz="2000" dirty="0"/>
              <a:t>参数查看说明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运行结果：最左边一列是地址，不用管，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右边四列是二进制文件的内容，发现二进制文件里</a:t>
            </a:r>
            <a:endParaRPr lang="en-US" altLang="zh-CN" sz="2000" dirty="0"/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却是全都是数字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979" y="1196752"/>
            <a:ext cx="4968671" cy="483149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88236" y="1002825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机器可以直接执行二进制文件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en-US" altLang="zh-CN" sz="2800" dirty="0"/>
              <a:t>C</a:t>
            </a:r>
            <a:r>
              <a:rPr lang="zh-CN" altLang="en-US" sz="2800" dirty="0"/>
              <a:t>语言是被</a:t>
            </a:r>
            <a:r>
              <a:rPr lang="zh-CN" altLang="en-US" sz="2800" dirty="0">
                <a:solidFill>
                  <a:srgbClr val="C00000"/>
                </a:solidFill>
              </a:rPr>
              <a:t>编译器</a:t>
            </a:r>
            <a:r>
              <a:rPr lang="zh-CN" altLang="en-US" sz="2800" dirty="0"/>
              <a:t>翻译成机器码（二进制文件）的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88236" y="1002825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机器可以直接执行二进制文件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en-US" altLang="zh-CN" sz="2800" dirty="0"/>
              <a:t>C</a:t>
            </a:r>
            <a:r>
              <a:rPr lang="zh-CN" altLang="en-US" sz="2800" dirty="0"/>
              <a:t>语言是被</a:t>
            </a:r>
            <a:r>
              <a:rPr lang="zh-CN" altLang="en-US" sz="2800" dirty="0">
                <a:solidFill>
                  <a:srgbClr val="C00000"/>
                </a:solidFill>
              </a:rPr>
              <a:t>编译器</a:t>
            </a:r>
            <a:r>
              <a:rPr lang="zh-CN" altLang="en-US" sz="2800" dirty="0"/>
              <a:t>翻译成机器码（二进制文件）的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97349" y="247617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编译器的名字是？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, 画, 钟表&#10;&#10;描述已自动生成"/>
          <p:cNvPicPr>
            <a:picLocks noChangeAspect="1"/>
          </p:cNvPicPr>
          <p:nvPr/>
        </p:nvPicPr>
        <p:blipFill>
          <a:blip r:embed="rId1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48" y="-955150"/>
            <a:ext cx="5910775" cy="5800499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/>
          <p:cNvSpPr/>
          <p:nvPr/>
        </p:nvSpPr>
        <p:spPr>
          <a:xfrm>
            <a:off x="-65586" y="-26497"/>
            <a:ext cx="3938736" cy="6893329"/>
          </a:xfrm>
          <a:custGeom>
            <a:avLst/>
            <a:gdLst>
              <a:gd name="connsiteX0" fmla="*/ 0 w 3938736"/>
              <a:gd name="connsiteY0" fmla="*/ 0 h 6893329"/>
              <a:gd name="connsiteX1" fmla="*/ 513105 w 3938736"/>
              <a:gd name="connsiteY1" fmla="*/ 0 h 6893329"/>
              <a:gd name="connsiteX2" fmla="*/ 3938736 w 3938736"/>
              <a:gd name="connsiteY2" fmla="*/ 3446665 h 6893329"/>
              <a:gd name="connsiteX3" fmla="*/ 513105 w 3938736"/>
              <a:gd name="connsiteY3" fmla="*/ 6893329 h 6893329"/>
              <a:gd name="connsiteX4" fmla="*/ 0 w 3938736"/>
              <a:gd name="connsiteY4" fmla="*/ 6893329 h 6893329"/>
              <a:gd name="connsiteX5" fmla="*/ 0 w 3938736"/>
              <a:gd name="connsiteY5" fmla="*/ 6109628 h 6893329"/>
              <a:gd name="connsiteX6" fmla="*/ 2646712 w 3938736"/>
              <a:gd name="connsiteY6" fmla="*/ 3446665 h 6893329"/>
              <a:gd name="connsiteX7" fmla="*/ 0 w 3938736"/>
              <a:gd name="connsiteY7" fmla="*/ 783702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8736" h="6893329">
                <a:moveTo>
                  <a:pt x="0" y="0"/>
                </a:moveTo>
                <a:lnTo>
                  <a:pt x="513105" y="0"/>
                </a:lnTo>
                <a:lnTo>
                  <a:pt x="3938736" y="3446665"/>
                </a:lnTo>
                <a:lnTo>
                  <a:pt x="513105" y="6893329"/>
                </a:lnTo>
                <a:lnTo>
                  <a:pt x="0" y="6893329"/>
                </a:lnTo>
                <a:lnTo>
                  <a:pt x="0" y="6109628"/>
                </a:lnTo>
                <a:lnTo>
                  <a:pt x="2646712" y="3446665"/>
                </a:lnTo>
                <a:lnTo>
                  <a:pt x="0" y="7837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5586" y="0"/>
            <a:ext cx="3576054" cy="6858000"/>
          </a:xfrm>
          <a:custGeom>
            <a:avLst/>
            <a:gdLst>
              <a:gd name="connsiteX0" fmla="*/ 0 w 3576054"/>
              <a:gd name="connsiteY0" fmla="*/ 0 h 6893328"/>
              <a:gd name="connsiteX1" fmla="*/ 146479 w 3576054"/>
              <a:gd name="connsiteY1" fmla="*/ 0 h 6893328"/>
              <a:gd name="connsiteX2" fmla="*/ 3576054 w 3576054"/>
              <a:gd name="connsiteY2" fmla="*/ 3429577 h 6893328"/>
              <a:gd name="connsiteX3" fmla="*/ 112303 w 3576054"/>
              <a:gd name="connsiteY3" fmla="*/ 6893328 h 6893328"/>
              <a:gd name="connsiteX4" fmla="*/ 0 w 3576054"/>
              <a:gd name="connsiteY4" fmla="*/ 6893328 h 689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8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3" y="6893328"/>
                </a:lnTo>
                <a:lnTo>
                  <a:pt x="0" y="6893328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3865944" y="452384"/>
            <a:ext cx="3639656" cy="830997"/>
            <a:chOff x="5126348" y="1079500"/>
            <a:chExt cx="3639656" cy="830997"/>
          </a:xfrm>
        </p:grpSpPr>
        <p:sp>
          <p:nvSpPr>
            <p:cNvPr id="30" name="文本框 29"/>
            <p:cNvSpPr txBox="1"/>
            <p:nvPr/>
          </p:nvSpPr>
          <p:spPr>
            <a:xfrm>
              <a:off x="5126348" y="1079500"/>
              <a:ext cx="1939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录</a:t>
              </a:r>
              <a:endPara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826700" y="1448832"/>
              <a:ext cx="1939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CONTENTS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4" name="文本框 29"/>
          <p:cNvSpPr txBox="1"/>
          <p:nvPr/>
        </p:nvSpPr>
        <p:spPr>
          <a:xfrm>
            <a:off x="3662244" y="2644944"/>
            <a:ext cx="709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 Python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学习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环境：教程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库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662244" y="1847373"/>
            <a:ext cx="762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语言的分类：</a:t>
            </a:r>
            <a:r>
              <a:rPr lang="zh-CN" altLang="en-US" sz="32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</a:t>
            </a:r>
            <a:r>
              <a:rPr lang="zh-CN" altLang="en-US" sz="32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32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-85530" y="742951"/>
            <a:ext cx="2768558" cy="5336770"/>
          </a:xfrm>
          <a:custGeom>
            <a:avLst/>
            <a:gdLst>
              <a:gd name="connsiteX0" fmla="*/ 0 w 3576054"/>
              <a:gd name="connsiteY0" fmla="*/ 0 h 6893329"/>
              <a:gd name="connsiteX1" fmla="*/ 146479 w 3576054"/>
              <a:gd name="connsiteY1" fmla="*/ 0 h 6893329"/>
              <a:gd name="connsiteX2" fmla="*/ 3576054 w 3576054"/>
              <a:gd name="connsiteY2" fmla="*/ 3429577 h 6893329"/>
              <a:gd name="connsiteX3" fmla="*/ 112302 w 3576054"/>
              <a:gd name="connsiteY3" fmla="*/ 6893329 h 6893329"/>
              <a:gd name="connsiteX4" fmla="*/ 0 w 3576054"/>
              <a:gd name="connsiteY4" fmla="*/ 6893329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9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2" y="6893329"/>
                </a:lnTo>
                <a:lnTo>
                  <a:pt x="0" y="6893329"/>
                </a:lnTo>
                <a:close/>
              </a:path>
            </a:pathLst>
          </a:cu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 descr="手机屏幕截图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2938"/>
            <a:ext cx="2257425" cy="644978"/>
          </a:xfrm>
          <a:prstGeom prst="rect">
            <a:avLst/>
          </a:prstGeom>
        </p:spPr>
      </p:pic>
      <p:sp>
        <p:nvSpPr>
          <p:cNvPr id="15" name="文本框 29"/>
          <p:cNvSpPr txBox="1"/>
          <p:nvPr/>
        </p:nvSpPr>
        <p:spPr>
          <a:xfrm>
            <a:off x="3662244" y="3442515"/>
            <a:ext cx="81076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配置、管理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clash+Anaconda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jupyter notebook 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29"/>
          <p:cNvSpPr txBox="1"/>
          <p:nvPr/>
        </p:nvSpPr>
        <p:spPr>
          <a:xfrm>
            <a:off x="3662244" y="4240086"/>
            <a:ext cx="309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88236" y="1002825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机器可以直接执行二进制文件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en-US" altLang="zh-CN" sz="2800" dirty="0"/>
              <a:t>C</a:t>
            </a:r>
            <a:r>
              <a:rPr lang="zh-CN" altLang="en-US" sz="2800" dirty="0"/>
              <a:t>语言是被</a:t>
            </a:r>
            <a:r>
              <a:rPr lang="zh-CN" altLang="en-US" sz="2800" dirty="0">
                <a:solidFill>
                  <a:srgbClr val="C00000"/>
                </a:solidFill>
              </a:rPr>
              <a:t>编译器</a:t>
            </a:r>
            <a:r>
              <a:rPr lang="zh-CN" altLang="en-US" sz="2800" dirty="0"/>
              <a:t>翻译成机器码（二进制文件）的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97349" y="2476174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编译器的名字是？ </a:t>
            </a:r>
            <a:r>
              <a:rPr lang="en-US" altLang="zh-CN" sz="2800" dirty="0">
                <a:solidFill>
                  <a:srgbClr val="C00000"/>
                </a:solidFill>
              </a:rPr>
              <a:t>-- </a:t>
            </a:r>
            <a:r>
              <a:rPr lang="en-US" altLang="zh-CN" sz="2800" dirty="0" err="1">
                <a:solidFill>
                  <a:srgbClr val="C00000"/>
                </a:solidFill>
              </a:rPr>
              <a:t>gcc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88236" y="850578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机器可以直接执行二进制文件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en-US" altLang="zh-CN" sz="2800" dirty="0"/>
              <a:t>C</a:t>
            </a:r>
            <a:r>
              <a:rPr lang="zh-CN" altLang="en-US" sz="2800" dirty="0"/>
              <a:t>语言是被</a:t>
            </a:r>
            <a:r>
              <a:rPr lang="zh-CN" altLang="en-US" sz="2800" dirty="0">
                <a:solidFill>
                  <a:srgbClr val="C00000"/>
                </a:solidFill>
              </a:rPr>
              <a:t>编译器</a:t>
            </a:r>
            <a:r>
              <a:rPr lang="zh-CN" altLang="en-US" sz="2800" dirty="0"/>
              <a:t>翻译成机器码（二进制文件）的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那</a:t>
            </a:r>
            <a:r>
              <a:rPr lang="en-US" altLang="zh-CN" sz="2800" dirty="0"/>
              <a:t>Python</a:t>
            </a:r>
            <a:r>
              <a:rPr lang="zh-CN" altLang="en-US" sz="2800" dirty="0"/>
              <a:t>这种解释型语言是怎么运行的？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88236" y="850578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机器可以直接执行二进制文件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en-US" altLang="zh-CN" sz="2800" dirty="0"/>
              <a:t>C</a:t>
            </a:r>
            <a:r>
              <a:rPr lang="zh-CN" altLang="en-US" sz="2800" dirty="0"/>
              <a:t>语言是被</a:t>
            </a:r>
            <a:r>
              <a:rPr lang="zh-CN" altLang="en-US" sz="2800" dirty="0">
                <a:solidFill>
                  <a:srgbClr val="C00000"/>
                </a:solidFill>
              </a:rPr>
              <a:t>编译器</a:t>
            </a:r>
            <a:r>
              <a:rPr lang="zh-CN" altLang="en-US" sz="2800" dirty="0"/>
              <a:t>翻译成机器码（二进制文件）的</a:t>
            </a:r>
            <a:endParaRPr lang="en-US" altLang="zh-CN" sz="2800" dirty="0"/>
          </a:p>
          <a:p>
            <a:pPr marL="514350" indent="-514350" algn="l" fontAlgn="auto">
              <a:lnSpc>
                <a:spcPct val="150000"/>
              </a:lnSpc>
              <a:buAutoNum type="arabicPeriod"/>
            </a:pPr>
            <a:r>
              <a:rPr lang="zh-CN" altLang="en-US" sz="2800" dirty="0"/>
              <a:t>那</a:t>
            </a:r>
            <a:r>
              <a:rPr lang="en-US" altLang="zh-CN" sz="2800" dirty="0"/>
              <a:t>Python</a:t>
            </a:r>
            <a:r>
              <a:rPr lang="zh-CN" altLang="en-US" sz="2800" dirty="0"/>
              <a:t>这种解释型语言是怎么运行的？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076065"/>
            <a:ext cx="11557000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实际上，解释型语言和编译型语言不同，编译型语言是编译器将代码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翻译成</a:t>
            </a:r>
            <a:r>
              <a:rPr lang="en-US" altLang="zh-CN" sz="2800" dirty="0"/>
              <a:t>CPU</a:t>
            </a:r>
            <a:r>
              <a:rPr lang="zh-CN" altLang="en-US" sz="2800" dirty="0"/>
              <a:t>可以执行的二进制文件，而</a:t>
            </a:r>
            <a:r>
              <a:rPr lang="zh-CN" altLang="en-US" sz="2800" dirty="0">
                <a:solidFill>
                  <a:srgbClr val="C00000"/>
                </a:solidFill>
              </a:rPr>
              <a:t>解释型语言则是解释器解释代码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并调用</a:t>
            </a:r>
            <a:r>
              <a:rPr lang="en-US" altLang="zh-CN" sz="2800" dirty="0">
                <a:solidFill>
                  <a:srgbClr val="C00000"/>
                </a:solidFill>
              </a:rPr>
              <a:t>CPU</a:t>
            </a:r>
            <a:r>
              <a:rPr lang="zh-CN" altLang="en-US" sz="2800" dirty="0">
                <a:solidFill>
                  <a:srgbClr val="C00000"/>
                </a:solidFill>
              </a:rPr>
              <a:t>完成功能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解释器和编译器一样，都是一个软件！可以用命令行调用解释器这个软件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因此，一种解释型语言就会有它对应的解释器，来帮助运行代码、产生结果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076065"/>
            <a:ext cx="11557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03475" y="1489075"/>
            <a:ext cx="7603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Python 是一种解释型、面向对象、动态数据类型的高级程序设计语言。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3150" y="2630805"/>
            <a:ext cx="2561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什么是解释型语言？</a:t>
            </a:r>
            <a:endParaRPr lang="zh-CN" altLang="en-US" b="1"/>
          </a:p>
          <a:p>
            <a:r>
              <a:rPr lang="en-US" altLang="zh-CN" b="1"/>
              <a:t>	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1995805" y="3275965"/>
            <a:ext cx="78225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有的编程语言要求必须提前将所有源代码一次性转换成二进制指令，也就是生成一个可执行程序（比如 Windows 下的 .exe 文件），比如C语言、C++、Golang、汇编语言等，它们都属于编译型语言，使用的转换工具称为编译器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zh-CN" altLang="en-US"/>
              <a:t>而</a:t>
            </a:r>
            <a:r>
              <a:rPr lang="en-US" altLang="zh-CN"/>
              <a:t>有的编程语言可以一边执行一边转换，需要哪些源代码就转换哪些源代码，不会生成可执行程序，比如 Python、JavaScript、PHP、Shell 等，这类编程语言称为解释型语言，使用的转换工具称为解释器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076065"/>
            <a:ext cx="11557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3150" y="2630805"/>
            <a:ext cx="2561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	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1329690" y="1386205"/>
            <a:ext cx="67760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python</a:t>
            </a:r>
            <a:r>
              <a:rPr lang="zh-CN" altLang="en-US"/>
              <a:t>最大的优势就是</a:t>
            </a:r>
            <a:r>
              <a:rPr lang="zh-CN" altLang="en-US" b="1"/>
              <a:t>简单</a:t>
            </a:r>
            <a:endParaRPr lang="zh-CN" altLang="en-US" b="1"/>
          </a:p>
          <a:p>
            <a:r>
              <a:rPr lang="zh-CN" altLang="en-US" b="1"/>
              <a:t>并且</a:t>
            </a:r>
            <a:r>
              <a:rPr lang="en-US" altLang="zh-CN" b="1"/>
              <a:t>Python</a:t>
            </a:r>
            <a:r>
              <a:rPr lang="zh-CN" altLang="en-US" b="1"/>
              <a:t>在人工智能方面有着绝对的优势，Python 已经作为 AI </a:t>
            </a:r>
            <a:r>
              <a:rPr lang="zh-CN" altLang="en-US"/>
              <a:t>时代头牌语言的位置基本确立</a:t>
            </a:r>
            <a:endParaRPr lang="zh-CN" altLang="en-US"/>
          </a:p>
          <a:p>
            <a:r>
              <a:rPr lang="zh-CN" altLang="en-US"/>
              <a:t>Python 也早就成为Web 开发、游戏脚本、计算机视觉、物联网管理和机器人开发的主流语言之一，随着 Python 用户可以预期的增长，它还有机会在多个领域里登顶。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29690" y="3413760"/>
            <a:ext cx="71278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然后我们看近点，对我们个人有什么用？</a:t>
            </a:r>
            <a:endParaRPr lang="zh-CN" altLang="en-US"/>
          </a:p>
          <a:p>
            <a:r>
              <a:rPr lang="zh-CN" altLang="en-US">
                <a:sym typeface="+mn-ea"/>
              </a:rPr>
              <a:t>有些人想打数模，用</a:t>
            </a:r>
            <a:r>
              <a:rPr lang="en-US" altLang="zh-CN">
                <a:sym typeface="+mn-ea"/>
              </a:rPr>
              <a:t>MATLAB</a:t>
            </a:r>
            <a:r>
              <a:rPr lang="zh-CN" altLang="en-US">
                <a:sym typeface="+mn-ea"/>
              </a:rPr>
              <a:t>？没必要，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里面已经集成了像</a:t>
            </a:r>
            <a:r>
              <a:rPr lang="en-US" altLang="zh-CN">
                <a:sym typeface="+mn-ea"/>
              </a:rPr>
              <a:t>matplotlib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numpy</a:t>
            </a:r>
            <a:r>
              <a:rPr lang="zh-CN" altLang="en-US">
                <a:sym typeface="+mn-ea"/>
              </a:rPr>
              <a:t>这些库，完全可以借以来打数模，加分！！！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在数模中拿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爬取数据也是一件很普通的事（虽然但是，做爬虫我们还是要合法，别真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进去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了）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并且如果在数模这类比赛中使用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构建神经网络来拟合处理数据，效果斐然。</a:t>
            </a:r>
            <a:endParaRPr lang="zh-CN" altLang="en-US"/>
          </a:p>
          <a:p>
            <a:endParaRPr lang="en-US" altLang="zh-CN" b="1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29690" y="1386205"/>
            <a:ext cx="6776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9205" y="3442970"/>
            <a:ext cx="7127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b="1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8335" y="2146935"/>
            <a:ext cx="4804410" cy="4214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1782445"/>
            <a:ext cx="2005965" cy="4836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6095" y="1210945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c++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53100" y="1341755"/>
            <a:ext cx="2633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2056765"/>
            <a:ext cx="4629150" cy="4152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15" y="2056765"/>
            <a:ext cx="4888230" cy="4150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7060" y="1423035"/>
            <a:ext cx="327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从零开始构造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8135" y="1423035"/>
            <a:ext cx="290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调用现有的库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5981" y="38236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3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原因</a:t>
            </a:r>
            <a:endParaRPr lang="zh-CN" altLang="en-US" sz="3600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86568" y="1480138"/>
            <a:ext cx="9322905" cy="1327395"/>
            <a:chOff x="1433752" y="1494527"/>
            <a:chExt cx="9322905" cy="1327395"/>
          </a:xfrm>
        </p:grpSpPr>
        <p:sp>
          <p:nvSpPr>
            <p:cNvPr id="12" name="矩形 11"/>
            <p:cNvSpPr/>
            <p:nvPr/>
          </p:nvSpPr>
          <p:spPr>
            <a:xfrm>
              <a:off x="1433752" y="1675032"/>
              <a:ext cx="9322905" cy="114689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3116" y="1494527"/>
              <a:ext cx="252150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打好编程基础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31643" y="1932641"/>
              <a:ext cx="7666383" cy="719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形成初级的编程思想</a:t>
              </a:r>
              <a:endParaRPr lang="zh-CN" altLang="en-US" sz="24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86568" y="3065142"/>
            <a:ext cx="9322905" cy="1327395"/>
            <a:chOff x="1433752" y="1494527"/>
            <a:chExt cx="9322905" cy="1327395"/>
          </a:xfrm>
        </p:grpSpPr>
        <p:sp>
          <p:nvSpPr>
            <p:cNvPr id="27" name="矩形 26"/>
            <p:cNvSpPr/>
            <p:nvPr/>
          </p:nvSpPr>
          <p:spPr>
            <a:xfrm>
              <a:off x="1433752" y="1675032"/>
              <a:ext cx="9322905" cy="114689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923116" y="1494527"/>
              <a:ext cx="2521501" cy="4298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赛事要求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031922" y="1932677"/>
              <a:ext cx="8237220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今年的比赛我们选择用</a:t>
              </a:r>
              <a:r>
                <a:rPr lang="en-US" altLang="zh-CN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ros2</a:t>
              </a:r>
              <a:r>
                <a:rPr lang="zh-CN" altLang="en-US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，而</a:t>
              </a:r>
              <a:r>
                <a:rPr lang="en-US" altLang="zh-CN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ros2</a:t>
              </a:r>
              <a:r>
                <a:rPr lang="zh-CN" altLang="en-US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框架里要求</a:t>
              </a:r>
              <a:r>
                <a:rPr lang="en-US" altLang="zh-CN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endParaRPr lang="en-US" altLang="zh-CN" sz="24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6567" y="4649511"/>
            <a:ext cx="9322905" cy="1328030"/>
            <a:chOff x="1433752" y="1493892"/>
            <a:chExt cx="9322905" cy="1328030"/>
          </a:xfrm>
        </p:grpSpPr>
        <p:sp>
          <p:nvSpPr>
            <p:cNvPr id="31" name="矩形 30"/>
            <p:cNvSpPr/>
            <p:nvPr/>
          </p:nvSpPr>
          <p:spPr>
            <a:xfrm>
              <a:off x="1433752" y="1675032"/>
              <a:ext cx="9322905" cy="114689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923116" y="1493892"/>
              <a:ext cx="2521501" cy="4298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机器学习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031643" y="1932641"/>
              <a:ext cx="766638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</a:t>
              </a:r>
              <a:r>
                <a:rPr lang="en-US" altLang="zh-CN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2400" b="1" kern="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来构建神经网络</a:t>
              </a:r>
              <a:endParaRPr lang="zh-CN" altLang="en-US" sz="2400" b="1" kern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V 形 7"/>
          <p:cNvSpPr/>
          <p:nvPr/>
        </p:nvSpPr>
        <p:spPr>
          <a:xfrm>
            <a:off x="325817" y="-35329"/>
            <a:ext cx="4717655" cy="6893329"/>
          </a:xfrm>
          <a:prstGeom prst="chevron">
            <a:avLst>
              <a:gd name="adj" fmla="val 726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-65586" y="-35329"/>
            <a:ext cx="5500461" cy="4898804"/>
          </a:xfrm>
          <a:custGeom>
            <a:avLst/>
            <a:gdLst>
              <a:gd name="connsiteX0" fmla="*/ 1870636 w 5500461"/>
              <a:gd name="connsiteY0" fmla="*/ 0 h 4898804"/>
              <a:gd name="connsiteX1" fmla="*/ 4299876 w 5500461"/>
              <a:gd name="connsiteY1" fmla="*/ 0 h 4898804"/>
              <a:gd name="connsiteX2" fmla="*/ 5500461 w 5500461"/>
              <a:gd name="connsiteY2" fmla="*/ 1200586 h 4898804"/>
              <a:gd name="connsiteX3" fmla="*/ 1802243 w 5500461"/>
              <a:gd name="connsiteY3" fmla="*/ 4898804 h 4898804"/>
              <a:gd name="connsiteX4" fmla="*/ 0 w 5500461"/>
              <a:gd name="connsiteY4" fmla="*/ 4898804 h 4898804"/>
              <a:gd name="connsiteX5" fmla="*/ 0 w 5500461"/>
              <a:gd name="connsiteY5" fmla="*/ 4271806 h 4898804"/>
              <a:gd name="connsiteX6" fmla="*/ 3071221 w 5500461"/>
              <a:gd name="connsiteY6" fmla="*/ 1200586 h 489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0461" h="4898804">
                <a:moveTo>
                  <a:pt x="1870636" y="0"/>
                </a:moveTo>
                <a:lnTo>
                  <a:pt x="4299876" y="0"/>
                </a:lnTo>
                <a:lnTo>
                  <a:pt x="5500461" y="1200586"/>
                </a:lnTo>
                <a:lnTo>
                  <a:pt x="1802243" y="4898804"/>
                </a:lnTo>
                <a:lnTo>
                  <a:pt x="0" y="4898804"/>
                </a:lnTo>
                <a:lnTo>
                  <a:pt x="0" y="4271806"/>
                </a:lnTo>
                <a:lnTo>
                  <a:pt x="3071221" y="12005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-65586" y="-35329"/>
            <a:ext cx="3576054" cy="6893329"/>
          </a:xfrm>
          <a:custGeom>
            <a:avLst/>
            <a:gdLst>
              <a:gd name="connsiteX0" fmla="*/ 0 w 3576054"/>
              <a:gd name="connsiteY0" fmla="*/ 0 h 6893329"/>
              <a:gd name="connsiteX1" fmla="*/ 146479 w 3576054"/>
              <a:gd name="connsiteY1" fmla="*/ 0 h 6893329"/>
              <a:gd name="connsiteX2" fmla="*/ 3576054 w 3576054"/>
              <a:gd name="connsiteY2" fmla="*/ 3429577 h 6893329"/>
              <a:gd name="connsiteX3" fmla="*/ 112302 w 3576054"/>
              <a:gd name="connsiteY3" fmla="*/ 6893329 h 6893329"/>
              <a:gd name="connsiteX4" fmla="*/ 0 w 3576054"/>
              <a:gd name="connsiteY4" fmla="*/ 6893329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9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2" y="6893329"/>
                </a:lnTo>
                <a:lnTo>
                  <a:pt x="0" y="68933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89367" y="1102145"/>
            <a:ext cx="7532933" cy="3172395"/>
            <a:chOff x="4444457" y="1690726"/>
            <a:chExt cx="7020194" cy="3172395"/>
          </a:xfrm>
        </p:grpSpPr>
        <p:sp>
          <p:nvSpPr>
            <p:cNvPr id="6" name="文本框 5"/>
            <p:cNvSpPr txBox="1"/>
            <p:nvPr/>
          </p:nvSpPr>
          <p:spPr>
            <a:xfrm>
              <a:off x="7061805" y="1690726"/>
              <a:ext cx="178550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44457" y="3582354"/>
              <a:ext cx="70201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en-US" altLang="zh-CN" sz="6000" b="1" dirty="0">
                  <a:solidFill>
                    <a:srgbClr val="C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Python</a:t>
              </a:r>
              <a:r>
                <a:rPr lang="zh-CN" altLang="en-US" sz="6000" b="1" dirty="0">
                  <a:solidFill>
                    <a:srgbClr val="C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环境</a:t>
              </a:r>
              <a:endParaRPr lang="zh-CN" altLang="en-US" sz="60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74806" y="4567976"/>
              <a:ext cx="615949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解释器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+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库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892"/>
            <a:ext cx="3286029" cy="938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V 形 7"/>
          <p:cNvSpPr/>
          <p:nvPr/>
        </p:nvSpPr>
        <p:spPr>
          <a:xfrm>
            <a:off x="325817" y="-35329"/>
            <a:ext cx="4717655" cy="6893329"/>
          </a:xfrm>
          <a:prstGeom prst="chevron">
            <a:avLst>
              <a:gd name="adj" fmla="val 726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-65586" y="-35329"/>
            <a:ext cx="5500461" cy="4898804"/>
          </a:xfrm>
          <a:custGeom>
            <a:avLst/>
            <a:gdLst>
              <a:gd name="connsiteX0" fmla="*/ 1870636 w 5500461"/>
              <a:gd name="connsiteY0" fmla="*/ 0 h 4898804"/>
              <a:gd name="connsiteX1" fmla="*/ 4299876 w 5500461"/>
              <a:gd name="connsiteY1" fmla="*/ 0 h 4898804"/>
              <a:gd name="connsiteX2" fmla="*/ 5500461 w 5500461"/>
              <a:gd name="connsiteY2" fmla="*/ 1200586 h 4898804"/>
              <a:gd name="connsiteX3" fmla="*/ 1802243 w 5500461"/>
              <a:gd name="connsiteY3" fmla="*/ 4898804 h 4898804"/>
              <a:gd name="connsiteX4" fmla="*/ 0 w 5500461"/>
              <a:gd name="connsiteY4" fmla="*/ 4898804 h 4898804"/>
              <a:gd name="connsiteX5" fmla="*/ 0 w 5500461"/>
              <a:gd name="connsiteY5" fmla="*/ 4271806 h 4898804"/>
              <a:gd name="connsiteX6" fmla="*/ 3071221 w 5500461"/>
              <a:gd name="connsiteY6" fmla="*/ 1200586 h 489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0461" h="4898804">
                <a:moveTo>
                  <a:pt x="1870636" y="0"/>
                </a:moveTo>
                <a:lnTo>
                  <a:pt x="4299876" y="0"/>
                </a:lnTo>
                <a:lnTo>
                  <a:pt x="5500461" y="1200586"/>
                </a:lnTo>
                <a:lnTo>
                  <a:pt x="1802243" y="4898804"/>
                </a:lnTo>
                <a:lnTo>
                  <a:pt x="0" y="4898804"/>
                </a:lnTo>
                <a:lnTo>
                  <a:pt x="0" y="4271806"/>
                </a:lnTo>
                <a:lnTo>
                  <a:pt x="3071221" y="12005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-65586" y="-35329"/>
            <a:ext cx="3576054" cy="6893329"/>
          </a:xfrm>
          <a:custGeom>
            <a:avLst/>
            <a:gdLst>
              <a:gd name="connsiteX0" fmla="*/ 0 w 3576054"/>
              <a:gd name="connsiteY0" fmla="*/ 0 h 6893329"/>
              <a:gd name="connsiteX1" fmla="*/ 146479 w 3576054"/>
              <a:gd name="connsiteY1" fmla="*/ 0 h 6893329"/>
              <a:gd name="connsiteX2" fmla="*/ 3576054 w 3576054"/>
              <a:gd name="connsiteY2" fmla="*/ 3429577 h 6893329"/>
              <a:gd name="connsiteX3" fmla="*/ 112302 w 3576054"/>
              <a:gd name="connsiteY3" fmla="*/ 6893329 h 6893329"/>
              <a:gd name="connsiteX4" fmla="*/ 0 w 3576054"/>
              <a:gd name="connsiteY4" fmla="*/ 6893329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9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2" y="6893329"/>
                </a:lnTo>
                <a:lnTo>
                  <a:pt x="0" y="68933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89367" y="1102145"/>
            <a:ext cx="7532933" cy="3172395"/>
            <a:chOff x="4444457" y="1690726"/>
            <a:chExt cx="7020194" cy="3172395"/>
          </a:xfrm>
        </p:grpSpPr>
        <p:sp>
          <p:nvSpPr>
            <p:cNvPr id="6" name="文本框 5"/>
            <p:cNvSpPr txBox="1"/>
            <p:nvPr/>
          </p:nvSpPr>
          <p:spPr>
            <a:xfrm>
              <a:off x="6993395" y="1690726"/>
              <a:ext cx="19223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44457" y="3582354"/>
              <a:ext cx="70201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b="1" dirty="0">
                  <a:solidFill>
                    <a:srgbClr val="C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编程语言</a:t>
              </a:r>
              <a:endParaRPr lang="zh-CN" altLang="en-US" sz="60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74806" y="4567976"/>
              <a:ext cx="615949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编译型语言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VS 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解释型语言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892"/>
            <a:ext cx="3286029" cy="9388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492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8375" y="2209165"/>
            <a:ext cx="5294753" cy="312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8375" y="1086485"/>
            <a:ext cx="4910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菜鸟教程https://www.runoob.com/python3/python3-tutorial.html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610850" y="48113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492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27545" y="860826"/>
            <a:ext cx="11557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那么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语言的解释器的名字叫什么？</a:t>
            </a:r>
            <a:endParaRPr lang="zh-CN" altLang="en-US" sz="2800" dirty="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492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727545" y="860826"/>
            <a:ext cx="11557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那么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语言的解释器的名字叫什么？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48536" y="1597796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其实就叫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，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解释器这个软件提供了命令行调用，我们可以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直接在命令行输入</a:t>
            </a:r>
            <a:r>
              <a:rPr lang="en-US" altLang="zh-CN" sz="2800" dirty="0"/>
              <a:t>python</a:t>
            </a:r>
            <a:r>
              <a:rPr lang="zh-CN" altLang="en-US" sz="2800" dirty="0"/>
              <a:t>运行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</a:t>
            </a:r>
            <a:endParaRPr lang="zh-CN" altLang="en-US" sz="2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514" y="2852781"/>
            <a:ext cx="5653234" cy="400521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35000" y="789714"/>
            <a:ext cx="11557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那么</a:t>
            </a:r>
            <a:r>
              <a:rPr lang="en-US" altLang="zh-CN" sz="2800" dirty="0"/>
              <a:t>Python</a:t>
            </a:r>
            <a:r>
              <a:rPr lang="zh-CN" altLang="en-US" sz="2800" dirty="0"/>
              <a:t>语言的解释器的名字叫什么？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534220" y="1481198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其实就叫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，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解释器这个软件提供了命令行调用，我们可以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直接在命令行输入</a:t>
            </a:r>
            <a:r>
              <a:rPr lang="en-US" altLang="zh-CN" sz="2800" dirty="0"/>
              <a:t>python</a:t>
            </a:r>
            <a:r>
              <a:rPr lang="zh-CN" altLang="en-US" sz="2800" dirty="0"/>
              <a:t>运行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下方会出现提示，告诉你现在已经运行了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3863" y="3568770"/>
            <a:ext cx="6149873" cy="29263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45328" y="4887686"/>
            <a:ext cx="530134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534220" y="873996"/>
            <a:ext cx="115570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注意进入解释器后命令行的提示变成了</a:t>
            </a:r>
            <a:r>
              <a:rPr lang="en-US" altLang="zh-CN" sz="2800" dirty="0"/>
              <a:t>&gt;&gt;&gt;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现在就可以输入</a:t>
            </a:r>
            <a:r>
              <a:rPr lang="en-US" altLang="zh-CN" sz="2800" dirty="0"/>
              <a:t>Python</a:t>
            </a:r>
            <a:r>
              <a:rPr lang="zh-CN" altLang="en-US" sz="2800" dirty="0"/>
              <a:t>代码来进行编程了，这个时候你写一句代码，解释器解释一句并调用</a:t>
            </a:r>
            <a:r>
              <a:rPr lang="en-US" altLang="zh-CN" sz="2800" dirty="0"/>
              <a:t>CPU</a:t>
            </a:r>
            <a:r>
              <a:rPr lang="zh-CN" altLang="en-US" sz="2800" dirty="0"/>
              <a:t>运行得到结果，注意输入完之后使用回车让解释器开始解释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4984" y="3622115"/>
            <a:ext cx="6927180" cy="287298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490074" y="1342584"/>
            <a:ext cx="11557000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使用完毕后，调用</a:t>
            </a:r>
            <a:r>
              <a:rPr lang="en-US" altLang="zh-CN" sz="2800" dirty="0"/>
              <a:t>exit</a:t>
            </a:r>
            <a:r>
              <a:rPr lang="zh-CN" altLang="en-US" sz="2800" dirty="0"/>
              <a:t>（）命令退出解释器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0469" y="2029397"/>
            <a:ext cx="7178662" cy="446570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48536" y="787067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补充：前面说到，</a:t>
            </a:r>
            <a:r>
              <a:rPr lang="en-US" altLang="zh-CN" sz="2800" dirty="0"/>
              <a:t>Python</a:t>
            </a:r>
            <a:r>
              <a:rPr lang="zh-CN" altLang="en-US" sz="2800" dirty="0"/>
              <a:t>的解释器也是一个软件，我们可以通过命令行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去调用这个软件，那么这个软件到底在哪呢？</a:t>
            </a:r>
            <a:endParaRPr lang="en-US" altLang="zh-CN" sz="2800" dirty="0"/>
          </a:p>
        </p:txBody>
      </p:sp>
      <p:sp>
        <p:nvSpPr>
          <p:cNvPr id="13" name="文本框 12"/>
          <p:cNvSpPr txBox="1"/>
          <p:nvPr/>
        </p:nvSpPr>
        <p:spPr>
          <a:xfrm rot="10800000" flipV="1">
            <a:off x="444336" y="2354456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使用</a:t>
            </a:r>
            <a:r>
              <a:rPr lang="en-US" altLang="zh-CN" sz="2800" dirty="0">
                <a:solidFill>
                  <a:srgbClr val="C00000"/>
                </a:solidFill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</a:rPr>
              <a:t>命令去查找！</a:t>
            </a:r>
            <a:r>
              <a:rPr lang="en-US" altLang="zh-CN" sz="2800" dirty="0">
                <a:solidFill>
                  <a:srgbClr val="C00000"/>
                </a:solidFill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</a:rPr>
              <a:t>命令后面跟要查找的命令，他会输出命令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调用的软件在的文件路径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847" y="3079761"/>
            <a:ext cx="7262489" cy="3574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34999" y="1207605"/>
            <a:ext cx="115570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可以看到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解释器在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这个文件夹下。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注意，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的文件路径和</a:t>
            </a:r>
            <a:r>
              <a:rPr lang="en-US" altLang="zh-CN" sz="2800" dirty="0">
                <a:solidFill>
                  <a:srgbClr val="C00000"/>
                </a:solidFill>
              </a:rPr>
              <a:t>Windows</a:t>
            </a:r>
            <a:r>
              <a:rPr lang="zh-CN" altLang="en-US" sz="2800" dirty="0">
                <a:solidFill>
                  <a:srgbClr val="C00000"/>
                </a:solidFill>
              </a:rPr>
              <a:t>完全不一样！</a:t>
            </a:r>
            <a:r>
              <a:rPr lang="en-US" altLang="zh-CN" sz="2800" dirty="0" err="1">
                <a:solidFill>
                  <a:srgbClr val="C00000"/>
                </a:solidFill>
              </a:rPr>
              <a:t>Widnows</a:t>
            </a:r>
            <a:r>
              <a:rPr lang="zh-CN" altLang="en-US" sz="2800" dirty="0">
                <a:solidFill>
                  <a:srgbClr val="C00000"/>
                </a:solidFill>
              </a:rPr>
              <a:t>是从盘符（</a:t>
            </a:r>
            <a:r>
              <a:rPr lang="en-US" altLang="zh-CN" sz="2800" dirty="0">
                <a:solidFill>
                  <a:srgbClr val="C00000"/>
                </a:solidFill>
              </a:rPr>
              <a:t>C</a:t>
            </a:r>
            <a:r>
              <a:rPr lang="zh-CN" altLang="en-US" sz="2800" dirty="0">
                <a:solidFill>
                  <a:srgbClr val="C00000"/>
                </a:solidFill>
              </a:rPr>
              <a:t>盘、</a:t>
            </a:r>
            <a:r>
              <a:rPr lang="en-US" altLang="zh-CN" sz="2800" dirty="0">
                <a:solidFill>
                  <a:srgbClr val="C00000"/>
                </a:solidFill>
              </a:rPr>
              <a:t>D</a:t>
            </a:r>
            <a:r>
              <a:rPr lang="zh-CN" altLang="en-US" sz="2800" dirty="0">
                <a:solidFill>
                  <a:srgbClr val="C00000"/>
                </a:solidFill>
              </a:rPr>
              <a:t>盘）开始的，而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（所有的</a:t>
            </a:r>
            <a:r>
              <a:rPr lang="en-US" altLang="zh-CN" sz="2800" dirty="0">
                <a:solidFill>
                  <a:srgbClr val="C00000"/>
                </a:solidFill>
              </a:rPr>
              <a:t>Linux</a:t>
            </a:r>
            <a:r>
              <a:rPr lang="zh-CN" altLang="en-US" sz="2800" dirty="0">
                <a:solidFill>
                  <a:srgbClr val="C00000"/>
                </a:solidFill>
              </a:rPr>
              <a:t>）是从根目录（</a:t>
            </a:r>
            <a:r>
              <a:rPr lang="en-US" altLang="zh-CN" sz="2800" dirty="0">
                <a:solidFill>
                  <a:srgbClr val="C00000"/>
                </a:solidFill>
              </a:rPr>
              <a:t>/</a:t>
            </a:r>
            <a:r>
              <a:rPr lang="zh-CN" altLang="en-US" sz="2800" dirty="0">
                <a:solidFill>
                  <a:srgbClr val="C00000"/>
                </a:solidFill>
              </a:rPr>
              <a:t>）开始的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34999" y="884440"/>
            <a:ext cx="115570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可以看到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解释器在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这个文件夹下。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注意，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的文件路径和</a:t>
            </a:r>
            <a:r>
              <a:rPr lang="en-US" altLang="zh-CN" sz="2800" dirty="0">
                <a:solidFill>
                  <a:srgbClr val="C00000"/>
                </a:solidFill>
              </a:rPr>
              <a:t>Windows</a:t>
            </a:r>
            <a:r>
              <a:rPr lang="zh-CN" altLang="en-US" sz="2800" dirty="0">
                <a:solidFill>
                  <a:srgbClr val="C00000"/>
                </a:solidFill>
              </a:rPr>
              <a:t>完全不一样！</a:t>
            </a:r>
            <a:r>
              <a:rPr lang="en-US" altLang="zh-CN" sz="2800" dirty="0" err="1">
                <a:solidFill>
                  <a:srgbClr val="C00000"/>
                </a:solidFill>
              </a:rPr>
              <a:t>Widnows</a:t>
            </a:r>
            <a:r>
              <a:rPr lang="zh-CN" altLang="en-US" sz="2800" dirty="0">
                <a:solidFill>
                  <a:srgbClr val="C00000"/>
                </a:solidFill>
              </a:rPr>
              <a:t>是从盘符（</a:t>
            </a:r>
            <a:r>
              <a:rPr lang="en-US" altLang="zh-CN" sz="2800" dirty="0">
                <a:solidFill>
                  <a:srgbClr val="C00000"/>
                </a:solidFill>
              </a:rPr>
              <a:t>C</a:t>
            </a:r>
            <a:r>
              <a:rPr lang="zh-CN" altLang="en-US" sz="2800" dirty="0">
                <a:solidFill>
                  <a:srgbClr val="C00000"/>
                </a:solidFill>
              </a:rPr>
              <a:t>盘、</a:t>
            </a:r>
            <a:r>
              <a:rPr lang="en-US" altLang="zh-CN" sz="2800" dirty="0">
                <a:solidFill>
                  <a:srgbClr val="C00000"/>
                </a:solidFill>
              </a:rPr>
              <a:t>D</a:t>
            </a:r>
            <a:r>
              <a:rPr lang="zh-CN" altLang="en-US" sz="2800" dirty="0">
                <a:solidFill>
                  <a:srgbClr val="C00000"/>
                </a:solidFill>
              </a:rPr>
              <a:t>盘）开始的，而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（所有的</a:t>
            </a:r>
            <a:r>
              <a:rPr lang="en-US" altLang="zh-CN" sz="2800" dirty="0">
                <a:solidFill>
                  <a:srgbClr val="C00000"/>
                </a:solidFill>
              </a:rPr>
              <a:t>Linux</a:t>
            </a:r>
            <a:r>
              <a:rPr lang="zh-CN" altLang="en-US" sz="2800" dirty="0">
                <a:solidFill>
                  <a:srgbClr val="C00000"/>
                </a:solidFill>
              </a:rPr>
              <a:t>）是从根目录（</a:t>
            </a:r>
            <a:r>
              <a:rPr lang="en-US" altLang="zh-CN" sz="2800" dirty="0">
                <a:solidFill>
                  <a:srgbClr val="C00000"/>
                </a:solidFill>
              </a:rPr>
              <a:t>/</a:t>
            </a:r>
            <a:r>
              <a:rPr lang="zh-CN" altLang="en-US" sz="2800" dirty="0">
                <a:solidFill>
                  <a:srgbClr val="C00000"/>
                </a:solidFill>
              </a:rPr>
              <a:t>）开始的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34999" y="1249012"/>
            <a:ext cx="11557000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可以看到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解释器在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这个文件夹下。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打开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文件夹，发现有很多文件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9650" y="2753207"/>
            <a:ext cx="8626861" cy="396960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3232929" y="2283763"/>
            <a:ext cx="6004777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解答这个问题的答案，涉及计算机的底层硬件知识，包括</a:t>
            </a:r>
            <a:r>
              <a:rPr lang="en-US" altLang="zh-CN" sz="2000" dirty="0"/>
              <a:t>CPU</a:t>
            </a:r>
            <a:r>
              <a:rPr lang="zh-CN" altLang="en-US" sz="2000" dirty="0"/>
              <a:t>的结构，</a:t>
            </a:r>
            <a:r>
              <a:rPr lang="en-US" altLang="zh-CN" sz="2000" dirty="0"/>
              <a:t>ALU</a:t>
            </a:r>
            <a:r>
              <a:rPr lang="zh-CN" altLang="en-US" sz="2000" dirty="0"/>
              <a:t>、流水线；计算机体系结构等等；已经远远超出了</a:t>
            </a:r>
            <a:r>
              <a:rPr lang="zh-CN" altLang="en-US" sz="2000" dirty="0">
                <a:solidFill>
                  <a:srgbClr val="C00000"/>
                </a:solidFill>
              </a:rPr>
              <a:t>软件的层次</a:t>
            </a:r>
            <a:r>
              <a:rPr lang="zh-CN" altLang="en-US" sz="2000" dirty="0"/>
              <a:t>而到达了</a:t>
            </a:r>
            <a:r>
              <a:rPr lang="zh-CN" altLang="en-US" sz="2000" dirty="0">
                <a:solidFill>
                  <a:srgbClr val="C00000"/>
                </a:solidFill>
              </a:rPr>
              <a:t>硬件的层次</a:t>
            </a:r>
            <a:r>
              <a:rPr lang="zh-CN" altLang="en-US" sz="2000" dirty="0"/>
              <a:t>，不展开，</a:t>
            </a:r>
            <a:r>
              <a:rPr lang="zh-CN" altLang="en-US" sz="2000" dirty="0">
                <a:solidFill>
                  <a:srgbClr val="C00000"/>
                </a:solidFill>
              </a:rPr>
              <a:t>现阶段我们只需要记住即可，后续专业课程学习就会明白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问题一：</a:t>
            </a:r>
            <a:r>
              <a:rPr lang="zh-CN" altLang="en-US" sz="2800" dirty="0">
                <a:solidFill>
                  <a:srgbClr val="C00000"/>
                </a:solidFill>
              </a:rPr>
              <a:t>为什么机器可以执行二进制文件？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34999" y="1249012"/>
            <a:ext cx="11557000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可以看到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解释器在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这个文件夹下。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打开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文件夹，发现有很多文件，我们点右上角直接搜索一下</a:t>
            </a:r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36" y="2565207"/>
            <a:ext cx="9401588" cy="452865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526142" y="976712"/>
            <a:ext cx="115570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可以看到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解释器在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这个文件夹下。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打开</a:t>
            </a:r>
            <a:r>
              <a:rPr lang="en-US" altLang="zh-CN" sz="2800" dirty="0"/>
              <a:t>/</a:t>
            </a:r>
            <a:r>
              <a:rPr lang="en-US" altLang="zh-CN" sz="2800" dirty="0" err="1"/>
              <a:t>usr</a:t>
            </a:r>
            <a:r>
              <a:rPr lang="en-US" altLang="zh-CN" sz="2800" dirty="0"/>
              <a:t>/bin</a:t>
            </a:r>
            <a:r>
              <a:rPr lang="zh-CN" altLang="en-US" sz="2800" dirty="0"/>
              <a:t>文件夹，发现有很多文件，我们点右上角直接搜索一下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发现有很多个</a:t>
            </a:r>
            <a:r>
              <a:rPr lang="en-US" altLang="zh-CN" sz="2800" dirty="0"/>
              <a:t>Python</a:t>
            </a:r>
            <a:r>
              <a:rPr lang="zh-CN" altLang="en-US" sz="2800" dirty="0"/>
              <a:t>（这个后面会讲到</a:t>
            </a:r>
            <a:r>
              <a:rPr lang="en-US" altLang="zh-CN" sz="2800" dirty="0"/>
              <a:t>Python</a:t>
            </a:r>
            <a:r>
              <a:rPr lang="zh-CN" altLang="en-US" sz="2800" dirty="0"/>
              <a:t>的版本），我们选一个看看属性</a:t>
            </a:r>
            <a:endParaRPr lang="en-US" altLang="zh-CN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679" y="3010783"/>
            <a:ext cx="5207524" cy="359174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84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解释型语言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——Python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648536" y="679660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右键看一下文件的属性，这里的</a:t>
            </a:r>
            <a:r>
              <a:rPr lang="en-US" altLang="zh-CN" sz="2800" dirty="0"/>
              <a:t>executable</a:t>
            </a:r>
            <a:r>
              <a:rPr lang="zh-CN" altLang="en-US" sz="2800" dirty="0"/>
              <a:t>表面是一个二进制可执行文件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这个就是我们要找的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解释器，他只有</a:t>
            </a:r>
            <a:r>
              <a:rPr lang="en-US" altLang="zh-CN" sz="2800" dirty="0"/>
              <a:t>4.5M</a:t>
            </a:r>
            <a:r>
              <a:rPr lang="zh-CN" altLang="en-US" sz="2800" dirty="0"/>
              <a:t>，但是却代表一门辉煌的语言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4520" y="1919441"/>
            <a:ext cx="7587886" cy="492146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34999" y="1854930"/>
            <a:ext cx="11557000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Python</a:t>
            </a:r>
            <a:r>
              <a:rPr lang="zh-CN" altLang="en-US" sz="2800" dirty="0"/>
              <a:t>的解释器也是一个软件，既然是软件就会有更新</a:t>
            </a: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34999" y="884440"/>
            <a:ext cx="115570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Python</a:t>
            </a:r>
            <a:r>
              <a:rPr lang="zh-CN" altLang="en-US" sz="2800" dirty="0"/>
              <a:t>的解释器也是一个软件，既然是软件就会有更新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就像手机上的</a:t>
            </a:r>
            <a:r>
              <a:rPr lang="en-US" altLang="zh-CN" sz="2800" dirty="0"/>
              <a:t>QQ</a:t>
            </a:r>
            <a:r>
              <a:rPr lang="zh-CN" altLang="en-US" sz="2800" dirty="0"/>
              <a:t>，经常会更新。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以</a:t>
            </a:r>
            <a:r>
              <a:rPr lang="en-US" altLang="zh-CN" sz="2800" dirty="0"/>
              <a:t>QQ</a:t>
            </a:r>
            <a:r>
              <a:rPr lang="zh-CN" altLang="en-US" sz="2800" dirty="0"/>
              <a:t>为例，更新主要分为两种，一种是增加新功能的更新，一种是修复</a:t>
            </a:r>
            <a:r>
              <a:rPr lang="en-US" altLang="zh-CN" sz="2800" dirty="0"/>
              <a:t>bug</a:t>
            </a:r>
            <a:r>
              <a:rPr lang="zh-CN" altLang="en-US" sz="2800" dirty="0"/>
              <a:t>的更新（只要是大型程序就没法避免</a:t>
            </a:r>
            <a:r>
              <a:rPr lang="en-US" altLang="zh-CN" sz="2800" dirty="0"/>
              <a:t>bug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152869"/>
            <a:ext cx="11557000" cy="519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Python</a:t>
            </a:r>
            <a:r>
              <a:rPr lang="zh-CN" altLang="en-US" sz="2800" dirty="0"/>
              <a:t>的解释器也是一个软件，既然是软件就会有更新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就像手机上的</a:t>
            </a:r>
            <a:r>
              <a:rPr lang="en-US" altLang="zh-CN" sz="2800" dirty="0"/>
              <a:t>QQ</a:t>
            </a:r>
            <a:r>
              <a:rPr lang="zh-CN" altLang="en-US" sz="2800" dirty="0"/>
              <a:t>，经常会更新。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以</a:t>
            </a:r>
            <a:r>
              <a:rPr lang="en-US" altLang="zh-CN" sz="2800" dirty="0"/>
              <a:t>QQ</a:t>
            </a:r>
            <a:r>
              <a:rPr lang="zh-CN" altLang="en-US" sz="2800" dirty="0"/>
              <a:t>为例，更新主要分为两种，一种是增加新功能的更新，一种是修复</a:t>
            </a:r>
            <a:r>
              <a:rPr lang="en-US" altLang="zh-CN" sz="2800" dirty="0"/>
              <a:t>bug</a:t>
            </a:r>
            <a:r>
              <a:rPr lang="zh-CN" altLang="en-US" sz="2800" dirty="0"/>
              <a:t>的更新（只要是大型程序就没法避免</a:t>
            </a:r>
            <a:r>
              <a:rPr lang="en-US" altLang="zh-CN" sz="2800" dirty="0"/>
              <a:t>bug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对应的，</a:t>
            </a:r>
            <a:r>
              <a:rPr lang="en-US" altLang="zh-CN" sz="2800" dirty="0"/>
              <a:t>Python</a:t>
            </a:r>
            <a:r>
              <a:rPr lang="zh-CN" altLang="en-US" sz="2800" dirty="0"/>
              <a:t>的解释器也会更新，在更新的时候</a:t>
            </a:r>
            <a:r>
              <a:rPr lang="zh-CN" altLang="en-US" sz="2800" dirty="0">
                <a:solidFill>
                  <a:srgbClr val="C00000"/>
                </a:solidFill>
              </a:rPr>
              <a:t>一方面会修复</a:t>
            </a:r>
            <a:r>
              <a:rPr lang="en-US" altLang="zh-CN" sz="2800" dirty="0">
                <a:solidFill>
                  <a:srgbClr val="C00000"/>
                </a:solidFill>
              </a:rPr>
              <a:t>bug</a:t>
            </a:r>
            <a:r>
              <a:rPr lang="zh-CN" altLang="en-US" sz="2800" dirty="0"/>
              <a:t>（当然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解释器的</a:t>
            </a:r>
            <a:r>
              <a:rPr lang="en-US" altLang="zh-CN" sz="2800" dirty="0"/>
              <a:t>bug</a:t>
            </a:r>
            <a:r>
              <a:rPr lang="zh-CN" altLang="en-US" sz="2800" dirty="0"/>
              <a:t>比较少，因为世界上那么多的人用，在发布更新前被严格的测试过了）；一方面会</a:t>
            </a:r>
            <a:r>
              <a:rPr lang="zh-CN" altLang="en-US" sz="2800" dirty="0">
                <a:solidFill>
                  <a:srgbClr val="C00000"/>
                </a:solidFill>
              </a:rPr>
              <a:t>引入新的可以被解释器解析、运行的语法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34999" y="1109789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举个例子，前两天</a:t>
            </a:r>
            <a:r>
              <a:rPr lang="en-US" altLang="zh-CN" sz="2800" dirty="0">
                <a:solidFill>
                  <a:srgbClr val="262626"/>
                </a:solidFill>
              </a:rPr>
              <a:t>Python 3.10</a:t>
            </a:r>
            <a:r>
              <a:rPr lang="zh-CN" altLang="en-US" sz="2800" dirty="0">
                <a:solidFill>
                  <a:srgbClr val="262626"/>
                </a:solidFill>
              </a:rPr>
              <a:t>版本发布了，去知乎上搜一下就会知道，</a:t>
            </a:r>
            <a:r>
              <a:rPr lang="en-US" altLang="zh-CN" sz="2800" dirty="0">
                <a:solidFill>
                  <a:srgbClr val="262626"/>
                </a:solidFill>
              </a:rPr>
              <a:t>Python 3.10</a:t>
            </a:r>
            <a:r>
              <a:rPr lang="zh-CN" altLang="en-US" sz="2800" dirty="0">
                <a:solidFill>
                  <a:srgbClr val="262626"/>
                </a:solidFill>
              </a:rPr>
              <a:t>新加了不少语法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315" y="2427971"/>
            <a:ext cx="7742964" cy="4242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48536" y="1103022"/>
            <a:ext cx="11557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点进去看看</a:t>
            </a:r>
            <a:r>
              <a:rPr lang="en-US" altLang="zh-CN" sz="2800" dirty="0">
                <a:solidFill>
                  <a:srgbClr val="262626"/>
                </a:solidFill>
              </a:rPr>
              <a:t>1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251" y="1103021"/>
            <a:ext cx="7025279" cy="56097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48536" y="1103022"/>
            <a:ext cx="1155700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点进去看看</a:t>
            </a:r>
            <a:r>
              <a:rPr lang="en-US" altLang="zh-CN" sz="2800" dirty="0">
                <a:solidFill>
                  <a:srgbClr val="262626"/>
                </a:solidFill>
              </a:rPr>
              <a:t>2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3048" y="990092"/>
            <a:ext cx="6828112" cy="586790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240882" y="1249012"/>
            <a:ext cx="115570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虽然说每次的更新都是让</a:t>
            </a:r>
            <a:r>
              <a:rPr lang="en-US" altLang="zh-CN" sz="2800" dirty="0">
                <a:solidFill>
                  <a:srgbClr val="262626"/>
                </a:solidFill>
              </a:rPr>
              <a:t>Python</a:t>
            </a:r>
            <a:r>
              <a:rPr lang="zh-CN" altLang="en-US" sz="2800" dirty="0">
                <a:solidFill>
                  <a:srgbClr val="262626"/>
                </a:solidFill>
              </a:rPr>
              <a:t>的功能更加强大，然而却存在一个问题，</a:t>
            </a:r>
            <a:r>
              <a:rPr lang="zh-CN" altLang="en-US" sz="2800" dirty="0">
                <a:solidFill>
                  <a:srgbClr val="C00000"/>
                </a:solidFill>
              </a:rPr>
              <a:t>不同版本之间的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的代码可能不</a:t>
            </a:r>
            <a:r>
              <a:rPr lang="zh-CN" altLang="en-US" sz="2800" b="1" dirty="0">
                <a:solidFill>
                  <a:srgbClr val="C00000"/>
                </a:solidFill>
              </a:rPr>
              <a:t>相互兼容</a:t>
            </a:r>
            <a:r>
              <a:rPr lang="zh-CN" altLang="en-US" sz="2800" dirty="0">
                <a:solidFill>
                  <a:srgbClr val="C00000"/>
                </a:solidFill>
              </a:rPr>
              <a:t>！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注意是</a:t>
            </a:r>
            <a:r>
              <a:rPr lang="zh-CN" altLang="en-US" sz="2800" b="1" dirty="0">
                <a:solidFill>
                  <a:srgbClr val="C00000"/>
                </a:solidFill>
              </a:rPr>
              <a:t>相互兼容</a:t>
            </a:r>
            <a:r>
              <a:rPr lang="zh-CN" altLang="en-US" sz="2800" dirty="0"/>
              <a:t>，即版本</a:t>
            </a:r>
            <a:r>
              <a:rPr lang="en-US" altLang="zh-CN" sz="2800" dirty="0"/>
              <a:t>3.8</a:t>
            </a:r>
            <a:r>
              <a:rPr lang="zh-CN" altLang="en-US" sz="2800" dirty="0"/>
              <a:t>能正确解析、执行 可以被版本</a:t>
            </a:r>
            <a:r>
              <a:rPr lang="en-US" altLang="zh-CN" sz="2800" dirty="0"/>
              <a:t>3.11</a:t>
            </a:r>
            <a:r>
              <a:rPr lang="zh-CN" altLang="en-US" sz="2800" dirty="0"/>
              <a:t>解析、执行的代码；版本</a:t>
            </a:r>
            <a:r>
              <a:rPr lang="en-US" altLang="zh-CN" sz="2800" dirty="0"/>
              <a:t>3.11</a:t>
            </a:r>
            <a:r>
              <a:rPr lang="zh-CN" altLang="en-US" sz="2800" dirty="0"/>
              <a:t>能够正确解析、执行可以被版本</a:t>
            </a:r>
            <a:r>
              <a:rPr lang="en-US" altLang="zh-CN" sz="2800" dirty="0"/>
              <a:t>3.8</a:t>
            </a:r>
            <a:r>
              <a:rPr lang="zh-CN" altLang="en-US" sz="2800" dirty="0"/>
              <a:t>解析、执行的代码</a:t>
            </a: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0800000" flipV="1">
            <a:off x="3331028" y="2657011"/>
            <a:ext cx="5895791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简单的来说，</a:t>
            </a:r>
            <a:r>
              <a:rPr lang="zh-CN" altLang="en-US" sz="2000" dirty="0">
                <a:solidFill>
                  <a:srgbClr val="C00000"/>
                </a:solidFill>
              </a:rPr>
              <a:t>二进制文件就是全是数字的文件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/>
              <a:t>注意这里的数字与文本数字不一样</a:t>
            </a:r>
            <a:endParaRPr lang="en-US" altLang="zh-CN" sz="2000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240882" y="1249013"/>
            <a:ext cx="115570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虽然说每次的更新都是让</a:t>
            </a:r>
            <a:r>
              <a:rPr lang="en-US" altLang="zh-CN" sz="2800" dirty="0">
                <a:solidFill>
                  <a:srgbClr val="262626"/>
                </a:solidFill>
              </a:rPr>
              <a:t>Python</a:t>
            </a:r>
            <a:r>
              <a:rPr lang="zh-CN" altLang="en-US" sz="2800" dirty="0">
                <a:solidFill>
                  <a:srgbClr val="262626"/>
                </a:solidFill>
              </a:rPr>
              <a:t>的功能更加强大，然而却存在一个问题，</a:t>
            </a:r>
            <a:r>
              <a:rPr lang="zh-CN" altLang="en-US" sz="2800" dirty="0">
                <a:solidFill>
                  <a:srgbClr val="C00000"/>
                </a:solidFill>
              </a:rPr>
              <a:t>不同版本之间的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的代码可能不</a:t>
            </a:r>
            <a:r>
              <a:rPr lang="zh-CN" altLang="en-US" sz="2800" b="1" dirty="0">
                <a:solidFill>
                  <a:srgbClr val="C00000"/>
                </a:solidFill>
              </a:rPr>
              <a:t>相互兼容</a:t>
            </a:r>
            <a:r>
              <a:rPr lang="zh-CN" altLang="en-US" sz="2800" dirty="0">
                <a:solidFill>
                  <a:srgbClr val="C00000"/>
                </a:solidFill>
              </a:rPr>
              <a:t>！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很不幸的是，对于</a:t>
            </a:r>
            <a:r>
              <a:rPr lang="en-US" altLang="zh-CN" sz="2800" dirty="0"/>
              <a:t>Python</a:t>
            </a:r>
            <a:r>
              <a:rPr lang="zh-CN" altLang="en-US" sz="2800" dirty="0"/>
              <a:t>乃至于所有的解析型语言来说，往往都只能做到向前兼容（</a:t>
            </a:r>
            <a:r>
              <a:rPr lang="zh-CN" altLang="en-US" sz="2800" dirty="0">
                <a:solidFill>
                  <a:srgbClr val="C00000"/>
                </a:solidFill>
              </a:rPr>
              <a:t>注意，特指新版本的新语法</a:t>
            </a:r>
            <a:r>
              <a:rPr lang="zh-CN" altLang="en-US" sz="2800" dirty="0"/>
              <a:t>），而不能向后兼容，即新版本能运行被老版本正确运行的代码；而老版本不能正确运行新版本的代码</a:t>
            </a: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288116"/>
            <a:ext cx="1155700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需要额外注意的一个点，</a:t>
            </a:r>
            <a:r>
              <a:rPr lang="en-US" altLang="zh-CN" sz="2800" dirty="0"/>
              <a:t>Python</a:t>
            </a:r>
            <a:r>
              <a:rPr lang="zh-CN" altLang="en-US" sz="2800" dirty="0"/>
              <a:t>的版本更新有大版本和小版本的区别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大版本是</a:t>
            </a:r>
            <a:r>
              <a:rPr lang="en-US" altLang="zh-CN" sz="2800" dirty="0"/>
              <a:t>Python1</a:t>
            </a:r>
            <a:r>
              <a:rPr lang="zh-CN" altLang="en-US" sz="2800" dirty="0"/>
              <a:t>、</a:t>
            </a:r>
            <a:r>
              <a:rPr lang="en-US" altLang="zh-CN" sz="2800" dirty="0"/>
              <a:t>Python2</a:t>
            </a:r>
            <a:r>
              <a:rPr lang="zh-CN" altLang="en-US" sz="2800" dirty="0"/>
              <a:t>、</a:t>
            </a:r>
            <a:r>
              <a:rPr lang="en-US" altLang="zh-CN" sz="2800" dirty="0"/>
              <a:t>Python3</a:t>
            </a:r>
            <a:r>
              <a:rPr lang="zh-CN" altLang="en-US" sz="2800" dirty="0"/>
              <a:t>，小版本则是</a:t>
            </a:r>
            <a:r>
              <a:rPr lang="en-US" altLang="zh-CN" sz="2800" dirty="0"/>
              <a:t>Python3.7</a:t>
            </a:r>
            <a:r>
              <a:rPr lang="zh-CN" altLang="en-US" sz="2800" dirty="0"/>
              <a:t>、</a:t>
            </a:r>
            <a:r>
              <a:rPr lang="en-US" altLang="zh-CN" sz="2800" dirty="0"/>
              <a:t>Python3.8</a:t>
            </a:r>
            <a:r>
              <a:rPr lang="zh-CN" altLang="en-US" sz="2800" dirty="0"/>
              <a:t>、</a:t>
            </a:r>
            <a:r>
              <a:rPr lang="en-US" altLang="zh-CN" sz="2800" dirty="0"/>
              <a:t>Python3.9</a:t>
            </a:r>
            <a:r>
              <a:rPr lang="zh-CN" altLang="en-US" sz="2800" dirty="0"/>
              <a:t>、</a:t>
            </a:r>
            <a:r>
              <a:rPr lang="en-US" altLang="zh-CN" sz="2800" dirty="0"/>
              <a:t>Python3.10……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大版本与大版本之间的差异过大，以至于</a:t>
            </a:r>
            <a:r>
              <a:rPr lang="en-US" altLang="zh-CN" sz="2800" dirty="0"/>
              <a:t>Python3</a:t>
            </a:r>
            <a:r>
              <a:rPr lang="zh-CN" altLang="en-US" sz="2800" dirty="0"/>
              <a:t>中能够正确运行的代码</a:t>
            </a:r>
            <a:r>
              <a:rPr lang="en-US" altLang="zh-CN" sz="2800" dirty="0"/>
              <a:t>Python2</a:t>
            </a:r>
            <a:r>
              <a:rPr lang="zh-CN" altLang="en-US" sz="2800" dirty="0"/>
              <a:t>往往会报错，因此</a:t>
            </a:r>
            <a:r>
              <a:rPr lang="zh-CN" altLang="en-US" sz="2800" dirty="0">
                <a:solidFill>
                  <a:srgbClr val="C00000"/>
                </a:solidFill>
              </a:rPr>
              <a:t>我们一般来说会在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下有多个版本的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解释器，来针对不同的项目写代码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34999" y="786624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举个例子，刚才的知乎的</a:t>
            </a:r>
            <a:r>
              <a:rPr lang="en-US" altLang="zh-CN" sz="2800" dirty="0">
                <a:solidFill>
                  <a:srgbClr val="262626"/>
                </a:solidFill>
              </a:rPr>
              <a:t>match</a:t>
            </a:r>
            <a:r>
              <a:rPr lang="zh-CN" altLang="en-US" sz="2800" dirty="0">
                <a:solidFill>
                  <a:srgbClr val="262626"/>
                </a:solidFill>
              </a:rPr>
              <a:t>，因为是前两天才发布的，所以我的</a:t>
            </a:r>
            <a:endParaRPr lang="en-US" altLang="zh-CN" sz="2800" dirty="0">
              <a:solidFill>
                <a:srgbClr val="262626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Ubuntu</a:t>
            </a:r>
            <a:r>
              <a:rPr lang="zh-CN" altLang="en-US" sz="2800" dirty="0"/>
              <a:t>上肯定没有，所以我一执行就报错：</a:t>
            </a:r>
            <a:r>
              <a:rPr lang="en-US" altLang="zh-CN" sz="2800" dirty="0" err="1"/>
              <a:t>SyntanxError</a:t>
            </a:r>
            <a:r>
              <a:rPr lang="zh-CN" altLang="en-US" sz="2800" dirty="0"/>
              <a:t>，即语法错误，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Python</a:t>
            </a:r>
            <a:r>
              <a:rPr lang="zh-CN" altLang="en-US" sz="2800" dirty="0"/>
              <a:t>解释器无法解释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725" y="2885188"/>
            <a:ext cx="5303980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13" y="3297344"/>
            <a:ext cx="6462904" cy="3364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34999" y="885434"/>
            <a:ext cx="11557000" cy="325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话说回来，我们刚才在查找解释器在的路径的时候，发现在</a:t>
            </a:r>
            <a:r>
              <a:rPr lang="en-US" altLang="zh-CN" sz="2800" dirty="0">
                <a:solidFill>
                  <a:srgbClr val="262626"/>
                </a:solidFill>
              </a:rPr>
              <a:t>/</a:t>
            </a:r>
            <a:r>
              <a:rPr lang="en-US" altLang="zh-CN" sz="2800" dirty="0" err="1">
                <a:solidFill>
                  <a:srgbClr val="262626"/>
                </a:solidFill>
              </a:rPr>
              <a:t>usr</a:t>
            </a:r>
            <a:r>
              <a:rPr lang="en-US" altLang="zh-CN" sz="2800" dirty="0">
                <a:solidFill>
                  <a:srgbClr val="262626"/>
                </a:solidFill>
              </a:rPr>
              <a:t>/bin</a:t>
            </a:r>
            <a:r>
              <a:rPr lang="zh-CN" altLang="en-US" sz="2800" dirty="0">
                <a:solidFill>
                  <a:srgbClr val="262626"/>
                </a:solidFill>
              </a:rPr>
              <a:t>文件夹下面有很多</a:t>
            </a:r>
            <a:r>
              <a:rPr lang="en-US" altLang="zh-CN" sz="2800" dirty="0">
                <a:solidFill>
                  <a:srgbClr val="262626"/>
                </a:solidFill>
              </a:rPr>
              <a:t>python</a:t>
            </a:r>
            <a:r>
              <a:rPr lang="zh-CN" altLang="en-US" sz="2800" dirty="0">
                <a:solidFill>
                  <a:srgbClr val="262626"/>
                </a:solidFill>
              </a:rPr>
              <a:t>，他们其实是不同的版本，有</a:t>
            </a:r>
            <a:r>
              <a:rPr lang="en-US" altLang="zh-CN" sz="2800" dirty="0">
                <a:solidFill>
                  <a:srgbClr val="262626"/>
                </a:solidFill>
              </a:rPr>
              <a:t>Python2</a:t>
            </a:r>
            <a:r>
              <a:rPr lang="zh-CN" altLang="en-US" sz="2800" dirty="0">
                <a:solidFill>
                  <a:srgbClr val="262626"/>
                </a:solidFill>
              </a:rPr>
              <a:t>，</a:t>
            </a:r>
            <a:r>
              <a:rPr lang="en-US" altLang="zh-CN" sz="2800" dirty="0">
                <a:solidFill>
                  <a:srgbClr val="262626"/>
                </a:solidFill>
              </a:rPr>
              <a:t>Python3</a:t>
            </a:r>
            <a:r>
              <a:rPr lang="zh-CN" altLang="en-US" sz="2800" dirty="0">
                <a:solidFill>
                  <a:srgbClr val="262626"/>
                </a:solidFill>
              </a:rPr>
              <a:t>等等，他们都是</a:t>
            </a:r>
            <a:r>
              <a:rPr lang="en-US" altLang="zh-CN" sz="2800" dirty="0">
                <a:solidFill>
                  <a:srgbClr val="262626"/>
                </a:solidFill>
              </a:rPr>
              <a:t>Ubuntu</a:t>
            </a:r>
            <a:r>
              <a:rPr lang="zh-CN" altLang="en-US" sz="2800" dirty="0">
                <a:solidFill>
                  <a:srgbClr val="262626"/>
                </a:solidFill>
              </a:rPr>
              <a:t>系统自带的</a:t>
            </a:r>
            <a:r>
              <a:rPr lang="en-US" altLang="zh-CN" sz="2800" dirty="0">
                <a:solidFill>
                  <a:srgbClr val="262626"/>
                </a:solidFill>
              </a:rPr>
              <a:t>Python</a:t>
            </a:r>
            <a:r>
              <a:rPr lang="zh-CN" altLang="en-US" sz="2800" dirty="0">
                <a:solidFill>
                  <a:srgbClr val="262626"/>
                </a:solidFill>
              </a:rPr>
              <a:t>，</a:t>
            </a:r>
            <a:r>
              <a:rPr lang="zh-CN" altLang="en-US" sz="2800" dirty="0">
                <a:solidFill>
                  <a:srgbClr val="C00000"/>
                </a:solidFill>
              </a:rPr>
              <a:t>正是由于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上有两个不同大版本的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，所以要用不同的命令来调用不同的解释器</a:t>
            </a:r>
            <a:r>
              <a:rPr lang="zh-CN" altLang="en-US" sz="2800" dirty="0">
                <a:solidFill>
                  <a:srgbClr val="262626"/>
                </a:solidFill>
              </a:rPr>
              <a:t>，</a:t>
            </a:r>
            <a:r>
              <a:rPr lang="en-US" altLang="zh-CN" sz="2800" dirty="0">
                <a:solidFill>
                  <a:srgbClr val="262626"/>
                </a:solidFill>
              </a:rPr>
              <a:t>python</a:t>
            </a:r>
            <a:r>
              <a:rPr lang="zh-CN" altLang="en-US" sz="2800" dirty="0">
                <a:solidFill>
                  <a:srgbClr val="262626"/>
                </a:solidFill>
              </a:rPr>
              <a:t>命令默认调用</a:t>
            </a:r>
            <a:r>
              <a:rPr lang="en-US" altLang="zh-CN" sz="2800" dirty="0">
                <a:solidFill>
                  <a:srgbClr val="262626"/>
                </a:solidFill>
              </a:rPr>
              <a:t>Python2.7</a:t>
            </a:r>
            <a:r>
              <a:rPr lang="zh-CN" altLang="en-US" sz="2800" dirty="0">
                <a:solidFill>
                  <a:srgbClr val="262626"/>
                </a:solidFill>
              </a:rPr>
              <a:t>的解释器，而</a:t>
            </a:r>
            <a:r>
              <a:rPr lang="en-US" altLang="zh-CN" sz="2800" dirty="0">
                <a:solidFill>
                  <a:srgbClr val="262626"/>
                </a:solidFill>
              </a:rPr>
              <a:t>python3</a:t>
            </a:r>
            <a:r>
              <a:rPr lang="zh-CN" altLang="en-US" sz="2800" dirty="0">
                <a:solidFill>
                  <a:srgbClr val="262626"/>
                </a:solidFill>
              </a:rPr>
              <a:t>命令则调用</a:t>
            </a:r>
            <a:r>
              <a:rPr lang="en-US" altLang="zh-CN" sz="2800" dirty="0">
                <a:solidFill>
                  <a:srgbClr val="262626"/>
                </a:solidFill>
              </a:rPr>
              <a:t>Python3.x</a:t>
            </a:r>
            <a:r>
              <a:rPr lang="zh-CN" altLang="en-US" sz="2800" dirty="0">
                <a:solidFill>
                  <a:srgbClr val="262626"/>
                </a:solidFill>
              </a:rPr>
              <a:t>版本的解释器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416" y="4140621"/>
            <a:ext cx="5948107" cy="25125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52" y="4140621"/>
            <a:ext cx="3836379" cy="264603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48536" y="644893"/>
            <a:ext cx="11557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再举一个例子，大家在用</a:t>
            </a:r>
            <a:r>
              <a:rPr lang="en-US" altLang="zh-CN" sz="2800" dirty="0" err="1">
                <a:solidFill>
                  <a:srgbClr val="262626"/>
                </a:solidFill>
              </a:rPr>
              <a:t>labelImg</a:t>
            </a:r>
            <a:r>
              <a:rPr lang="zh-CN" altLang="en-US" sz="2800" dirty="0">
                <a:solidFill>
                  <a:srgbClr val="262626"/>
                </a:solidFill>
              </a:rPr>
              <a:t>的时候安装有两种，</a:t>
            </a:r>
            <a:r>
              <a:rPr lang="en-US" altLang="zh-CN" sz="2800" dirty="0">
                <a:solidFill>
                  <a:srgbClr val="262626"/>
                </a:solidFill>
              </a:rPr>
              <a:t>Python2</a:t>
            </a:r>
            <a:r>
              <a:rPr lang="zh-CN" altLang="en-US" sz="2800" dirty="0">
                <a:solidFill>
                  <a:srgbClr val="262626"/>
                </a:solidFill>
              </a:rPr>
              <a:t>和</a:t>
            </a:r>
            <a:r>
              <a:rPr lang="en-US" altLang="zh-CN" sz="2800" dirty="0">
                <a:solidFill>
                  <a:srgbClr val="262626"/>
                </a:solidFill>
              </a:rPr>
              <a:t>Python3</a:t>
            </a:r>
            <a:endParaRPr lang="en-US" altLang="zh-CN" sz="2800" dirty="0">
              <a:solidFill>
                <a:srgbClr val="262626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其实就是应为</a:t>
            </a:r>
            <a:r>
              <a:rPr lang="en-US" altLang="zh-CN" sz="2800" dirty="0">
                <a:solidFill>
                  <a:srgbClr val="262626"/>
                </a:solidFill>
              </a:rPr>
              <a:t>Python3</a:t>
            </a:r>
            <a:r>
              <a:rPr lang="zh-CN" altLang="en-US" sz="2800" dirty="0">
                <a:solidFill>
                  <a:srgbClr val="262626"/>
                </a:solidFill>
              </a:rPr>
              <a:t>的代码在</a:t>
            </a:r>
            <a:r>
              <a:rPr lang="en-US" altLang="zh-CN" sz="2800" dirty="0">
                <a:solidFill>
                  <a:srgbClr val="262626"/>
                </a:solidFill>
              </a:rPr>
              <a:t>Python2</a:t>
            </a:r>
            <a:r>
              <a:rPr lang="zh-CN" altLang="en-US" sz="2800" dirty="0">
                <a:solidFill>
                  <a:srgbClr val="262626"/>
                </a:solidFill>
              </a:rPr>
              <a:t>上不兼容，因此需要分别安装</a:t>
            </a:r>
            <a:endParaRPr lang="en-US" altLang="zh-CN" sz="2800" dirty="0">
              <a:solidFill>
                <a:srgbClr val="262626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262626"/>
                </a:solidFill>
              </a:rPr>
              <a:t>像</a:t>
            </a:r>
            <a:r>
              <a:rPr lang="en-US" altLang="zh-CN" sz="2800" dirty="0">
                <a:solidFill>
                  <a:srgbClr val="262626"/>
                </a:solidFill>
              </a:rPr>
              <a:t>qt</a:t>
            </a:r>
            <a:r>
              <a:rPr lang="zh-CN" altLang="en-US" sz="2800" dirty="0">
                <a:solidFill>
                  <a:srgbClr val="262626"/>
                </a:solidFill>
              </a:rPr>
              <a:t>这个</a:t>
            </a:r>
            <a:r>
              <a:rPr lang="en-US" altLang="zh-CN" sz="2800" dirty="0">
                <a:solidFill>
                  <a:srgbClr val="262626"/>
                </a:solidFill>
              </a:rPr>
              <a:t>Python</a:t>
            </a:r>
            <a:r>
              <a:rPr lang="zh-CN" altLang="en-US" sz="2800" dirty="0">
                <a:solidFill>
                  <a:srgbClr val="262626"/>
                </a:solidFill>
              </a:rPr>
              <a:t>的库就是</a:t>
            </a:r>
            <a:r>
              <a:rPr lang="en-US" altLang="zh-CN" sz="2800" dirty="0">
                <a:solidFill>
                  <a:srgbClr val="262626"/>
                </a:solidFill>
              </a:rPr>
              <a:t>Python2</a:t>
            </a:r>
            <a:r>
              <a:rPr lang="zh-CN" altLang="en-US" sz="2800" dirty="0">
                <a:solidFill>
                  <a:srgbClr val="262626"/>
                </a:solidFill>
              </a:rPr>
              <a:t>兼容</a:t>
            </a:r>
            <a:r>
              <a:rPr lang="en-US" altLang="zh-CN" sz="2800" dirty="0">
                <a:solidFill>
                  <a:srgbClr val="262626"/>
                </a:solidFill>
              </a:rPr>
              <a:t>qt4</a:t>
            </a:r>
            <a:r>
              <a:rPr lang="zh-CN" altLang="en-US" sz="2800" dirty="0">
                <a:solidFill>
                  <a:srgbClr val="262626"/>
                </a:solidFill>
              </a:rPr>
              <a:t>，</a:t>
            </a:r>
            <a:r>
              <a:rPr lang="en-US" altLang="zh-CN" sz="2800" dirty="0">
                <a:solidFill>
                  <a:srgbClr val="262626"/>
                </a:solidFill>
              </a:rPr>
              <a:t>Python3</a:t>
            </a:r>
            <a:r>
              <a:rPr lang="zh-CN" altLang="en-US" sz="2800" dirty="0">
                <a:solidFill>
                  <a:srgbClr val="262626"/>
                </a:solidFill>
              </a:rPr>
              <a:t>兼容</a:t>
            </a:r>
            <a:r>
              <a:rPr lang="en-US" altLang="zh-CN" sz="2800" dirty="0">
                <a:solidFill>
                  <a:srgbClr val="262626"/>
                </a:solidFill>
              </a:rPr>
              <a:t>qt5</a:t>
            </a:r>
            <a:r>
              <a:rPr lang="zh-CN" altLang="en-US" sz="2800" dirty="0">
                <a:solidFill>
                  <a:srgbClr val="262626"/>
                </a:solidFill>
              </a:rPr>
              <a:t>所以经过这次培训，今晚安装</a:t>
            </a:r>
            <a:r>
              <a:rPr lang="en-US" altLang="zh-CN" sz="2800" dirty="0" err="1">
                <a:solidFill>
                  <a:srgbClr val="262626"/>
                </a:solidFill>
              </a:rPr>
              <a:t>labelimg</a:t>
            </a:r>
            <a:r>
              <a:rPr lang="zh-CN" altLang="en-US" sz="2800" dirty="0">
                <a:solidFill>
                  <a:srgbClr val="262626"/>
                </a:solidFill>
              </a:rPr>
              <a:t>时候大家的一些问题就能够自己解决了</a:t>
            </a:r>
            <a:endParaRPr lang="en-US" altLang="zh-CN" sz="2800" dirty="0">
              <a:solidFill>
                <a:srgbClr val="26262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66" y="3478810"/>
            <a:ext cx="5029636" cy="3436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36" y="3486431"/>
            <a:ext cx="5128704" cy="3429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/>
          <p:cNvSpPr/>
          <p:nvPr/>
        </p:nvSpPr>
        <p:spPr>
          <a:xfrm>
            <a:off x="290165" y="6179778"/>
            <a:ext cx="1048777" cy="735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54571" y="6234549"/>
            <a:ext cx="1048777" cy="735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75813" y="5951498"/>
            <a:ext cx="43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</a:rPr>
              <a:t>应该是</a:t>
            </a:r>
            <a:r>
              <a:rPr lang="en-US" altLang="zh-CN" sz="2800" b="1" dirty="0">
                <a:solidFill>
                  <a:srgbClr val="C00000"/>
                </a:solidFill>
              </a:rPr>
              <a:t>python3 labelimg.py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444336" y="924139"/>
            <a:ext cx="11557000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问题一：</a:t>
            </a:r>
            <a:r>
              <a:rPr lang="en-US" altLang="zh-CN" sz="2800" dirty="0"/>
              <a:t>Python3</a:t>
            </a:r>
            <a:r>
              <a:rPr lang="zh-CN" altLang="en-US" sz="2800" dirty="0"/>
              <a:t>发布到现在快有七八年了，现在大家主要用的都是</a:t>
            </a:r>
            <a:r>
              <a:rPr lang="en-US" altLang="zh-CN" sz="2800" dirty="0"/>
              <a:t>Python3</a:t>
            </a:r>
            <a:r>
              <a:rPr lang="zh-CN" altLang="en-US" sz="2800" dirty="0"/>
              <a:t>，既然现在</a:t>
            </a:r>
            <a:r>
              <a:rPr lang="en-US" altLang="zh-CN" sz="2800" dirty="0"/>
              <a:t>Python2.7</a:t>
            </a:r>
            <a:r>
              <a:rPr lang="zh-CN" altLang="en-US" sz="2800" dirty="0"/>
              <a:t>都快没人用了，那么能不能删掉</a:t>
            </a:r>
            <a:r>
              <a:rPr lang="en-US" altLang="zh-CN" sz="2800" dirty="0"/>
              <a:t>Ubuntu</a:t>
            </a:r>
            <a:r>
              <a:rPr lang="zh-CN" altLang="en-US" sz="2800" dirty="0"/>
              <a:t>自带的</a:t>
            </a:r>
            <a:r>
              <a:rPr lang="en-US" altLang="zh-CN" sz="2800" dirty="0"/>
              <a:t>Python2</a:t>
            </a:r>
            <a:r>
              <a:rPr lang="zh-CN" altLang="en-US" sz="2800" dirty="0"/>
              <a:t>或者把</a:t>
            </a:r>
            <a:r>
              <a:rPr lang="en-US" altLang="zh-CN" sz="2800" dirty="0"/>
              <a:t>Ubuntu</a:t>
            </a:r>
            <a:r>
              <a:rPr lang="zh-CN" altLang="en-US" sz="2800" dirty="0"/>
              <a:t>自带的</a:t>
            </a:r>
            <a:r>
              <a:rPr lang="en-US" altLang="zh-CN" sz="2800" dirty="0"/>
              <a:t>Python2.7</a:t>
            </a:r>
            <a:r>
              <a:rPr lang="zh-CN" altLang="en-US" sz="2800" dirty="0"/>
              <a:t>升级为更新版本的</a:t>
            </a:r>
            <a:r>
              <a:rPr lang="en-US" altLang="zh-CN" sz="2800" dirty="0"/>
              <a:t>Python3.10</a:t>
            </a:r>
            <a:r>
              <a:rPr lang="zh-CN" altLang="en-US" sz="2800" dirty="0"/>
              <a:t>？</a:t>
            </a: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答：最好不要这样做，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自带的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不仅仅是给用户使用的，更重要的是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系统正常运行是会用到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的，其中有一些软件就会用到</a:t>
            </a:r>
            <a:r>
              <a:rPr lang="en-US" altLang="zh-CN" sz="2800" dirty="0">
                <a:solidFill>
                  <a:srgbClr val="C00000"/>
                </a:solidFill>
              </a:rPr>
              <a:t>Python2.7</a:t>
            </a:r>
            <a:r>
              <a:rPr lang="zh-CN" altLang="en-US" sz="2800" dirty="0">
                <a:solidFill>
                  <a:srgbClr val="C00000"/>
                </a:solidFill>
              </a:rPr>
              <a:t>，所以如果你把</a:t>
            </a:r>
            <a:r>
              <a:rPr lang="en-US" altLang="zh-CN" sz="2800" dirty="0">
                <a:solidFill>
                  <a:srgbClr val="C00000"/>
                </a:solidFill>
              </a:rPr>
              <a:t>Python2</a:t>
            </a:r>
            <a:r>
              <a:rPr lang="zh-CN" altLang="en-US" sz="2800" dirty="0">
                <a:solidFill>
                  <a:srgbClr val="C00000"/>
                </a:solidFill>
              </a:rPr>
              <a:t>搞掉了，可能你现在用着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没啥事，但是到了后面突然系统一些软件会疯狂报错，因为这个软件需要使用</a:t>
            </a:r>
            <a:r>
              <a:rPr lang="en-US" altLang="zh-CN" sz="2800" dirty="0">
                <a:solidFill>
                  <a:srgbClr val="C00000"/>
                </a:solidFill>
              </a:rPr>
              <a:t>Python2.7</a:t>
            </a:r>
            <a:r>
              <a:rPr lang="zh-CN" altLang="en-US" sz="2800" dirty="0">
                <a:solidFill>
                  <a:srgbClr val="C00000"/>
                </a:solidFill>
              </a:rPr>
              <a:t>但是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自带的</a:t>
            </a:r>
            <a:r>
              <a:rPr lang="en-US" altLang="zh-CN" sz="2800" dirty="0">
                <a:solidFill>
                  <a:srgbClr val="C00000"/>
                </a:solidFill>
              </a:rPr>
              <a:t>Python2.7</a:t>
            </a:r>
            <a:r>
              <a:rPr lang="zh-CN" altLang="en-US" sz="2800" dirty="0">
                <a:solidFill>
                  <a:srgbClr val="C00000"/>
                </a:solidFill>
              </a:rPr>
              <a:t>被你搞掉了，那个时候你绝对想不到问题出在很久以前你把</a:t>
            </a:r>
            <a:r>
              <a:rPr lang="en-US" altLang="zh-CN" sz="2800" dirty="0">
                <a:solidFill>
                  <a:srgbClr val="C00000"/>
                </a:solidFill>
              </a:rPr>
              <a:t>Python2.7</a:t>
            </a:r>
            <a:r>
              <a:rPr lang="zh-CN" altLang="en-US" sz="2800" dirty="0">
                <a:solidFill>
                  <a:srgbClr val="C00000"/>
                </a:solidFill>
              </a:rPr>
              <a:t>搞没了。这个时候建议重装 </a:t>
            </a:r>
            <a:r>
              <a:rPr lang="en-US" altLang="zh-CN" sz="2800" dirty="0">
                <a:solidFill>
                  <a:srgbClr val="C00000"/>
                </a:solidFill>
              </a:rPr>
              <a:t>:) </a:t>
            </a:r>
            <a:r>
              <a:rPr lang="en-US" altLang="zh-CN" sz="2800" dirty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94118" y="964951"/>
            <a:ext cx="115570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问题二：</a:t>
            </a:r>
            <a:r>
              <a:rPr lang="en-US" altLang="zh-CN" sz="2800" dirty="0"/>
              <a:t>Python3</a:t>
            </a:r>
            <a:r>
              <a:rPr lang="zh-CN" altLang="en-US" sz="2800" dirty="0"/>
              <a:t>现在都发布到了</a:t>
            </a:r>
            <a:r>
              <a:rPr lang="en-US" altLang="zh-CN" sz="2800" dirty="0"/>
              <a:t>3.11</a:t>
            </a:r>
            <a:r>
              <a:rPr lang="zh-CN" altLang="en-US" sz="2800" dirty="0"/>
              <a:t>了，系统自带的还是</a:t>
            </a:r>
            <a:r>
              <a:rPr lang="en-US" altLang="zh-CN" sz="2800" dirty="0"/>
              <a:t>3.6</a:t>
            </a:r>
            <a:r>
              <a:rPr lang="zh-CN" altLang="en-US" sz="2800" dirty="0"/>
              <a:t>，都已经有六个小发行版了，我想使用</a:t>
            </a:r>
            <a:r>
              <a:rPr lang="en-US" altLang="zh-CN" sz="2800" dirty="0"/>
              <a:t>3.11</a:t>
            </a:r>
            <a:r>
              <a:rPr lang="zh-CN" altLang="en-US" sz="2800" dirty="0"/>
              <a:t>的新的更炫酷的语法怎么办？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答：</a:t>
            </a:r>
            <a:r>
              <a:rPr lang="zh-CN" altLang="en-US" sz="2800" dirty="0">
                <a:solidFill>
                  <a:srgbClr val="C00000"/>
                </a:solidFill>
              </a:rPr>
              <a:t>由于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解释器是一个软件，所以你完全可以自己下载一个</a:t>
            </a:r>
            <a:r>
              <a:rPr lang="en-US" altLang="zh-CN" sz="2800" dirty="0">
                <a:solidFill>
                  <a:srgbClr val="C00000"/>
                </a:solidFill>
              </a:rPr>
              <a:t>Python3.11</a:t>
            </a:r>
            <a:r>
              <a:rPr lang="zh-CN" altLang="en-US" sz="2800" dirty="0">
                <a:solidFill>
                  <a:srgbClr val="C00000"/>
                </a:solidFill>
              </a:rPr>
              <a:t>，然后运行</a:t>
            </a:r>
            <a:r>
              <a:rPr lang="en-US" altLang="zh-CN" sz="2800" dirty="0">
                <a:solidFill>
                  <a:srgbClr val="C00000"/>
                </a:solidFill>
              </a:rPr>
              <a:t>Python3.11</a:t>
            </a:r>
            <a:r>
              <a:rPr lang="zh-CN" altLang="en-US" sz="2800" dirty="0">
                <a:solidFill>
                  <a:srgbClr val="C00000"/>
                </a:solidFill>
              </a:rPr>
              <a:t>来解释、执行你的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代码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9715" y="4222126"/>
            <a:ext cx="5052201" cy="249052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073142"/>
            <a:ext cx="11557000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问题三：我想直接用</a:t>
            </a:r>
            <a:r>
              <a:rPr lang="en-US" altLang="zh-CN" sz="2800" dirty="0"/>
              <a:t>Python3.11</a:t>
            </a:r>
            <a:r>
              <a:rPr lang="zh-CN" altLang="en-US" sz="2800" dirty="0"/>
              <a:t>而不用</a:t>
            </a:r>
            <a:r>
              <a:rPr lang="en-US" altLang="zh-CN" sz="2800" dirty="0"/>
              <a:t>Python3.8</a:t>
            </a:r>
            <a:r>
              <a:rPr lang="zh-CN" altLang="en-US" sz="2800" dirty="0"/>
              <a:t>可以吗？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答：</a:t>
            </a:r>
            <a:r>
              <a:rPr lang="zh-CN" altLang="en-US" sz="2800" dirty="0">
                <a:solidFill>
                  <a:srgbClr val="C00000"/>
                </a:solidFill>
              </a:rPr>
              <a:t>事实上，并不建议使用最新的解释器，因为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解释器是一个软件，所以最新的软件往往有一些埋藏的很深的</a:t>
            </a:r>
            <a:r>
              <a:rPr lang="en-US" altLang="zh-CN" sz="2800" dirty="0">
                <a:solidFill>
                  <a:srgbClr val="C00000"/>
                </a:solidFill>
              </a:rPr>
              <a:t>bug</a:t>
            </a:r>
            <a:r>
              <a:rPr lang="zh-CN" altLang="en-US" sz="2800" dirty="0">
                <a:solidFill>
                  <a:srgbClr val="C00000"/>
                </a:solidFill>
              </a:rPr>
              <a:t>没有被找出来，如果这些</a:t>
            </a:r>
            <a:r>
              <a:rPr lang="en-US" altLang="zh-CN" sz="2800" dirty="0">
                <a:solidFill>
                  <a:srgbClr val="C00000"/>
                </a:solidFill>
              </a:rPr>
              <a:t>bug</a:t>
            </a:r>
            <a:r>
              <a:rPr lang="zh-CN" altLang="en-US" sz="2800" dirty="0">
                <a:solidFill>
                  <a:srgbClr val="C00000"/>
                </a:solidFill>
              </a:rPr>
              <a:t>被正在学习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的你遇到了，你在网上根本找不到解决办法，这样会给你的学习带来痛苦。而</a:t>
            </a:r>
            <a:r>
              <a:rPr lang="en-US" altLang="zh-CN" sz="2800" dirty="0">
                <a:solidFill>
                  <a:srgbClr val="C00000"/>
                </a:solidFill>
              </a:rPr>
              <a:t>Python3.7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3.8</a:t>
            </a:r>
            <a:r>
              <a:rPr lang="zh-CN" altLang="en-US" sz="2800" dirty="0">
                <a:solidFill>
                  <a:srgbClr val="C00000"/>
                </a:solidFill>
              </a:rPr>
              <a:t>、</a:t>
            </a:r>
            <a:r>
              <a:rPr lang="en-US" altLang="zh-CN" sz="2800" dirty="0">
                <a:solidFill>
                  <a:srgbClr val="C00000"/>
                </a:solidFill>
              </a:rPr>
              <a:t>3.9</a:t>
            </a:r>
            <a:r>
              <a:rPr lang="zh-CN" altLang="en-US" sz="2800" dirty="0">
                <a:solidFill>
                  <a:srgbClr val="C00000"/>
                </a:solidFill>
              </a:rPr>
              <a:t>这些版本发行已经一两年了，相比之下会更加稳定，网上的资料也多，因此初学建议用稍微老一点的版本，这样会方便学习，等你学成了之后再去折腾最新版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60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解释器的版本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2043632"/>
            <a:ext cx="11557000" cy="325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问题三：刚才说</a:t>
            </a:r>
            <a:r>
              <a:rPr lang="en-US" altLang="zh-CN" sz="2800" dirty="0"/>
              <a:t>Ubuntu</a:t>
            </a:r>
            <a:r>
              <a:rPr lang="zh-CN" altLang="en-US" sz="2800" dirty="0"/>
              <a:t>系统自带</a:t>
            </a:r>
            <a:r>
              <a:rPr lang="en-US" altLang="zh-CN" sz="2800" dirty="0"/>
              <a:t>Python3</a:t>
            </a:r>
            <a:r>
              <a:rPr lang="zh-CN" altLang="en-US" sz="2800" dirty="0"/>
              <a:t>和</a:t>
            </a:r>
            <a:r>
              <a:rPr lang="en-US" altLang="zh-CN" sz="2800" dirty="0"/>
              <a:t>Python2</a:t>
            </a:r>
            <a:r>
              <a:rPr lang="zh-CN" altLang="en-US" sz="2800" dirty="0"/>
              <a:t>，那我自己还要下载一个</a:t>
            </a:r>
            <a:r>
              <a:rPr lang="en-US" altLang="zh-CN" sz="2800" dirty="0"/>
              <a:t>Python3.8</a:t>
            </a:r>
            <a:r>
              <a:rPr lang="zh-CN" altLang="en-US" sz="2800" dirty="0"/>
              <a:t>，这么多的</a:t>
            </a:r>
            <a:r>
              <a:rPr lang="en-US" altLang="zh-CN" sz="2800" dirty="0"/>
              <a:t>Python</a:t>
            </a:r>
            <a:r>
              <a:rPr lang="zh-CN" altLang="en-US" sz="2800" dirty="0"/>
              <a:t>解释器我到底要用哪个？我该怎么样确定用那个解释器运行我的代码？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 algn="l" fontAlgn="auto">
              <a:lnSpc>
                <a:spcPct val="150000"/>
              </a:lnSpc>
            </a:pPr>
            <a:r>
              <a:rPr lang="zh-CN" altLang="en-US" sz="2800" dirty="0"/>
              <a:t>答：问得好！下面就要讲这个问题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箭头: V 形 7"/>
          <p:cNvSpPr/>
          <p:nvPr/>
        </p:nvSpPr>
        <p:spPr>
          <a:xfrm>
            <a:off x="325817" y="-35329"/>
            <a:ext cx="4717655" cy="6893329"/>
          </a:xfrm>
          <a:prstGeom prst="chevron">
            <a:avLst>
              <a:gd name="adj" fmla="val 726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>
            <a:off x="-65586" y="-35329"/>
            <a:ext cx="5500461" cy="4898804"/>
          </a:xfrm>
          <a:custGeom>
            <a:avLst/>
            <a:gdLst>
              <a:gd name="connsiteX0" fmla="*/ 1870636 w 5500461"/>
              <a:gd name="connsiteY0" fmla="*/ 0 h 4898804"/>
              <a:gd name="connsiteX1" fmla="*/ 4299876 w 5500461"/>
              <a:gd name="connsiteY1" fmla="*/ 0 h 4898804"/>
              <a:gd name="connsiteX2" fmla="*/ 5500461 w 5500461"/>
              <a:gd name="connsiteY2" fmla="*/ 1200586 h 4898804"/>
              <a:gd name="connsiteX3" fmla="*/ 1802243 w 5500461"/>
              <a:gd name="connsiteY3" fmla="*/ 4898804 h 4898804"/>
              <a:gd name="connsiteX4" fmla="*/ 0 w 5500461"/>
              <a:gd name="connsiteY4" fmla="*/ 4898804 h 4898804"/>
              <a:gd name="connsiteX5" fmla="*/ 0 w 5500461"/>
              <a:gd name="connsiteY5" fmla="*/ 4271806 h 4898804"/>
              <a:gd name="connsiteX6" fmla="*/ 3071221 w 5500461"/>
              <a:gd name="connsiteY6" fmla="*/ 1200586 h 4898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0461" h="4898804">
                <a:moveTo>
                  <a:pt x="1870636" y="0"/>
                </a:moveTo>
                <a:lnTo>
                  <a:pt x="4299876" y="0"/>
                </a:lnTo>
                <a:lnTo>
                  <a:pt x="5500461" y="1200586"/>
                </a:lnTo>
                <a:lnTo>
                  <a:pt x="1802243" y="4898804"/>
                </a:lnTo>
                <a:lnTo>
                  <a:pt x="0" y="4898804"/>
                </a:lnTo>
                <a:lnTo>
                  <a:pt x="0" y="4271806"/>
                </a:lnTo>
                <a:lnTo>
                  <a:pt x="3071221" y="12005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-65586" y="-35329"/>
            <a:ext cx="3576054" cy="6893329"/>
          </a:xfrm>
          <a:custGeom>
            <a:avLst/>
            <a:gdLst>
              <a:gd name="connsiteX0" fmla="*/ 0 w 3576054"/>
              <a:gd name="connsiteY0" fmla="*/ 0 h 6893329"/>
              <a:gd name="connsiteX1" fmla="*/ 146479 w 3576054"/>
              <a:gd name="connsiteY1" fmla="*/ 0 h 6893329"/>
              <a:gd name="connsiteX2" fmla="*/ 3576054 w 3576054"/>
              <a:gd name="connsiteY2" fmla="*/ 3429577 h 6893329"/>
              <a:gd name="connsiteX3" fmla="*/ 112302 w 3576054"/>
              <a:gd name="connsiteY3" fmla="*/ 6893329 h 6893329"/>
              <a:gd name="connsiteX4" fmla="*/ 0 w 3576054"/>
              <a:gd name="connsiteY4" fmla="*/ 6893329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9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2" y="6893329"/>
                </a:lnTo>
                <a:lnTo>
                  <a:pt x="0" y="689332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89367" y="1102145"/>
            <a:ext cx="7532933" cy="3172395"/>
            <a:chOff x="4444457" y="1690726"/>
            <a:chExt cx="7020194" cy="3172395"/>
          </a:xfrm>
        </p:grpSpPr>
        <p:sp>
          <p:nvSpPr>
            <p:cNvPr id="6" name="文本框 5"/>
            <p:cNvSpPr txBox="1"/>
            <p:nvPr/>
          </p:nvSpPr>
          <p:spPr>
            <a:xfrm>
              <a:off x="7061805" y="1690726"/>
              <a:ext cx="178550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44457" y="3582354"/>
              <a:ext cx="70201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6000" b="1" dirty="0">
                  <a:solidFill>
                    <a:srgbClr val="C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管理</a:t>
              </a:r>
              <a:r>
                <a:rPr lang="en-US" altLang="zh-CN" sz="6000" b="1" dirty="0">
                  <a:solidFill>
                    <a:srgbClr val="C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Python</a:t>
              </a:r>
              <a:r>
                <a:rPr lang="zh-CN" altLang="en-US" sz="6000" b="1" dirty="0">
                  <a:solidFill>
                    <a:srgbClr val="C0000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环境</a:t>
              </a:r>
              <a:endParaRPr lang="zh-CN" altLang="en-US" sz="60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74806" y="4567976"/>
              <a:ext cx="6159498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管理不同版本的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Python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3" name="图片 2" descr="手机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892"/>
            <a:ext cx="3286029" cy="938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97" y="1567944"/>
            <a:ext cx="8016935" cy="605080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151550" y="2492786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我使用</a:t>
            </a:r>
            <a:r>
              <a:rPr lang="en-US" altLang="zh-CN" sz="2400" dirty="0"/>
              <a:t>Vim</a:t>
            </a:r>
            <a:r>
              <a:rPr lang="zh-CN" altLang="en-US" sz="2400" dirty="0"/>
              <a:t>编辑一个叫</a:t>
            </a:r>
            <a:r>
              <a:rPr lang="en-US" altLang="zh-CN" sz="2400" dirty="0"/>
              <a:t>number</a:t>
            </a:r>
            <a:endParaRPr lang="en-US" altLang="zh-CN" sz="2400" dirty="0"/>
          </a:p>
          <a:p>
            <a:r>
              <a:rPr lang="zh-CN" altLang="en-US" sz="2400" dirty="0"/>
              <a:t>的文本文件，在里面写满数字</a:t>
            </a: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93848" y="1324503"/>
            <a:ext cx="11557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</a:rPr>
              <a:t>clash</a:t>
            </a:r>
            <a:r>
              <a:rPr lang="zh-CN" altLang="en-US" sz="2800" b="1" dirty="0">
                <a:solidFill>
                  <a:srgbClr val="C00000"/>
                </a:solidFill>
              </a:rPr>
              <a:t>安装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0280" y="2324735"/>
            <a:ext cx="6422390" cy="39535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97225" y="1569085"/>
            <a:ext cx="5715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3" tooltip="" action="ppaction://hlinkfile"/>
              </a:rPr>
              <a:t>https://glados.rocks/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l="20202" r="13417"/>
          <a:stretch>
            <a:fillRect/>
          </a:stretch>
        </p:blipFill>
        <p:spPr>
          <a:xfrm>
            <a:off x="1296670" y="977265"/>
            <a:ext cx="7534910" cy="5369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236720" y="3537585"/>
            <a:ext cx="380365" cy="3663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055495" y="1084580"/>
            <a:ext cx="8081010" cy="4688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2539365" y="1501775"/>
            <a:ext cx="1905000" cy="3638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191895" y="1677670"/>
            <a:ext cx="9911080" cy="43243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379523" y="1719473"/>
            <a:ext cx="115570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上面说道</a:t>
            </a:r>
            <a:r>
              <a:rPr lang="en-US" altLang="zh-CN" sz="2800" dirty="0"/>
              <a:t>Python</a:t>
            </a:r>
            <a:r>
              <a:rPr lang="zh-CN" altLang="en-US" sz="2800" dirty="0"/>
              <a:t>版本的问题，实际上</a:t>
            </a:r>
            <a:r>
              <a:rPr lang="en-US" altLang="zh-CN" sz="2800" dirty="0"/>
              <a:t>Python</a:t>
            </a:r>
            <a:r>
              <a:rPr lang="zh-CN" altLang="en-US" sz="2800" dirty="0"/>
              <a:t>的一个环境（即</a:t>
            </a:r>
            <a:r>
              <a:rPr lang="zh-CN" altLang="en-US" sz="2800" dirty="0">
                <a:solidFill>
                  <a:srgbClr val="C00000"/>
                </a:solidFill>
              </a:rPr>
              <a:t>正常运行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需要的东西</a:t>
            </a:r>
            <a:r>
              <a:rPr lang="zh-CN" altLang="en-US" sz="2800" dirty="0"/>
              <a:t>）除了解释器这个软件以外，往往还有库；和解释器一样，库也会随着发行版更新，那么为了让你的代码正确运行，你需要为你的代码运行挑选兼容的</a:t>
            </a:r>
            <a:r>
              <a:rPr lang="en-US" altLang="zh-CN" sz="2800" dirty="0"/>
              <a:t>Python</a:t>
            </a:r>
            <a:r>
              <a:rPr lang="zh-CN" altLang="en-US" sz="2800" dirty="0"/>
              <a:t>发行版和兼容库。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一旦你的</a:t>
            </a:r>
            <a:r>
              <a:rPr lang="en-US" altLang="zh-CN" sz="2800" dirty="0">
                <a:solidFill>
                  <a:srgbClr val="C00000"/>
                </a:solidFill>
              </a:rPr>
              <a:t>Ubuntu</a:t>
            </a:r>
            <a:r>
              <a:rPr lang="zh-CN" altLang="en-US" sz="2800" dirty="0">
                <a:solidFill>
                  <a:srgbClr val="C00000"/>
                </a:solidFill>
              </a:rPr>
              <a:t>里的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版本多了，管理解释器和库就是一个</a:t>
            </a:r>
            <a:r>
              <a:rPr lang="en-US" altLang="zh-CN" sz="2800" b="1" dirty="0">
                <a:solidFill>
                  <a:srgbClr val="C00000"/>
                </a:solidFill>
              </a:rPr>
              <a:t>*</a:t>
            </a:r>
            <a:r>
              <a:rPr lang="zh-CN" altLang="en-US" sz="2800" b="1" dirty="0">
                <a:solidFill>
                  <a:srgbClr val="C00000"/>
                </a:solidFill>
              </a:rPr>
              <a:t>噩梦</a:t>
            </a:r>
            <a:r>
              <a:rPr lang="en-US" altLang="zh-CN" sz="2800" b="1" dirty="0">
                <a:solidFill>
                  <a:srgbClr val="C00000"/>
                </a:solidFill>
              </a:rPr>
              <a:t>*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444336" y="1381321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正是面对</a:t>
            </a:r>
            <a:r>
              <a:rPr lang="en-US" altLang="zh-CN" sz="2800" dirty="0"/>
              <a:t>Python</a:t>
            </a:r>
            <a:r>
              <a:rPr lang="zh-CN" altLang="en-US" sz="2800" dirty="0"/>
              <a:t>环境管理难</a:t>
            </a:r>
            <a:r>
              <a:rPr lang="en-US" altLang="zh-CN" sz="2800" dirty="0"/>
              <a:t>/</a:t>
            </a:r>
            <a:r>
              <a:rPr lang="zh-CN" altLang="en-US" sz="2800" dirty="0"/>
              <a:t>烦的问题，就有了用于管理</a:t>
            </a:r>
            <a:r>
              <a:rPr lang="en-US" altLang="zh-CN" sz="2800" dirty="0"/>
              <a:t>Python</a:t>
            </a:r>
            <a:r>
              <a:rPr lang="zh-CN" altLang="en-US" sz="2800" dirty="0"/>
              <a:t>版本的软件</a:t>
            </a:r>
            <a:r>
              <a:rPr lang="en-US" altLang="zh-CN" sz="2800" b="1" dirty="0">
                <a:solidFill>
                  <a:srgbClr val="C00000"/>
                </a:solidFill>
              </a:rPr>
              <a:t>Anaconda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1" y="2040566"/>
            <a:ext cx="6442236" cy="47324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648128" y="2809768"/>
            <a:ext cx="11557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800" dirty="0">
                <a:hlinkClick r:id="rId1" action="ppaction://hlinkfile"/>
              </a:rPr>
              <a:t>https://blog.csdn.net/qq_41555278/article/details/115248785?ops_request_misc=&amp;request_id=&amp;biz_id=102&amp;utm_term=ubuntu20.04%E5%AE%89%E8%A3%85anconda3&amp;utm_medium=distribute.pc_search_result.none-task-blog-2~all~sobaiduweb~default-0-115248785.142^v56^pc_search</a:t>
            </a:r>
            <a:endParaRPr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1932305" y="1784985"/>
            <a:ext cx="8327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csdn</a:t>
            </a:r>
            <a:r>
              <a:rPr lang="zh-CN" altLang="en-US"/>
              <a:t>安装教程（实测，可用，只要出现</a:t>
            </a:r>
            <a:r>
              <a:rPr lang="en-US" altLang="zh-CN"/>
              <a:t>base</a:t>
            </a:r>
            <a:r>
              <a:rPr lang="zh-CN" altLang="en-US"/>
              <a:t>，环境就是正常的，如果报错了，可以自己试着根据错误提示解决问题，以后的配置环境都是自己亲力亲为的，所以学会根据错误提示解决问题也是必需的一项能力）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526979" y="786624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一方面</a:t>
            </a:r>
            <a:r>
              <a:rPr lang="en-US" altLang="zh-CN" sz="2800" dirty="0"/>
              <a:t>Anaconda</a:t>
            </a:r>
            <a:r>
              <a:rPr lang="zh-CN" altLang="en-US" sz="2800" dirty="0"/>
              <a:t>可以帮助我们管理</a:t>
            </a:r>
            <a:r>
              <a:rPr lang="en-US" altLang="zh-CN" sz="2800" dirty="0"/>
              <a:t>Python</a:t>
            </a:r>
            <a:r>
              <a:rPr lang="zh-CN" altLang="en-US" sz="2800" dirty="0"/>
              <a:t>环境，另外一方面他集成了深度学习、机器学习、大数据分析等等的</a:t>
            </a:r>
            <a:r>
              <a:rPr lang="en-US" altLang="zh-CN" sz="2800" dirty="0"/>
              <a:t>Python</a:t>
            </a:r>
            <a:r>
              <a:rPr lang="zh-CN" altLang="en-US" sz="2800" dirty="0"/>
              <a:t>库，因此非常好用，成了有经验的</a:t>
            </a:r>
            <a:r>
              <a:rPr lang="en-US" altLang="zh-CN" sz="2800" dirty="0"/>
              <a:t>Python</a:t>
            </a:r>
            <a:r>
              <a:rPr lang="zh-CN" altLang="en-US" sz="2800" dirty="0"/>
              <a:t>开发者、深度学习研究者的标配。</a:t>
            </a: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 rot="10800000" flipV="1">
            <a:off x="0" y="3060320"/>
            <a:ext cx="11557000" cy="13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例如我当前就处于名字为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Base</a:t>
            </a:r>
            <a:r>
              <a:rPr lang="zh-CN" altLang="en-US" sz="2800" dirty="0"/>
              <a:t>的环境中</a:t>
            </a:r>
            <a:endParaRPr lang="en-US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1096" y="2185775"/>
            <a:ext cx="6625325" cy="4483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本框 14"/>
          <p:cNvSpPr txBox="1"/>
          <p:nvPr/>
        </p:nvSpPr>
        <p:spPr>
          <a:xfrm rot="10800000" flipV="1">
            <a:off x="444336" y="1381321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正是面对</a:t>
            </a:r>
            <a:r>
              <a:rPr lang="en-US" altLang="zh-CN" sz="2800" dirty="0"/>
              <a:t>Python</a:t>
            </a:r>
            <a:r>
              <a:rPr lang="zh-CN" altLang="en-US" sz="2800" dirty="0"/>
              <a:t>环境管理难</a:t>
            </a:r>
            <a:r>
              <a:rPr lang="en-US" altLang="zh-CN" sz="2800" dirty="0"/>
              <a:t>/</a:t>
            </a:r>
            <a:r>
              <a:rPr lang="zh-CN" altLang="en-US" sz="2800" dirty="0"/>
              <a:t>烦的问题，就有了用于管理</a:t>
            </a:r>
            <a:r>
              <a:rPr lang="en-US" altLang="zh-CN" sz="2800" dirty="0"/>
              <a:t>Python</a:t>
            </a:r>
            <a:r>
              <a:rPr lang="zh-CN" altLang="en-US" sz="2800" dirty="0"/>
              <a:t>版本的软件</a:t>
            </a:r>
            <a:r>
              <a:rPr lang="en-US" altLang="zh-CN" sz="2800" b="1" dirty="0">
                <a:solidFill>
                  <a:srgbClr val="C00000"/>
                </a:solidFill>
              </a:rPr>
              <a:t>Anaconda</a:t>
            </a:r>
            <a:endParaRPr lang="en-US" altLang="zh-CN" sz="2800" b="1" dirty="0">
              <a:solidFill>
                <a:srgbClr val="C0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444336" y="1018853"/>
            <a:ext cx="115570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使用</a:t>
            </a:r>
            <a:r>
              <a:rPr lang="en-US" altLang="zh-CN" sz="2800" dirty="0" err="1"/>
              <a:t>conda</a:t>
            </a:r>
            <a:r>
              <a:rPr lang="en-US" altLang="zh-CN" sz="2800" dirty="0"/>
              <a:t> info --env </a:t>
            </a:r>
            <a:r>
              <a:rPr lang="zh-CN" altLang="en-US" sz="2800" dirty="0"/>
              <a:t>就可以查看当前你所有的</a:t>
            </a:r>
            <a:r>
              <a:rPr lang="en-US" altLang="zh-CN" sz="2800" dirty="0"/>
              <a:t>Python</a:t>
            </a:r>
            <a:r>
              <a:rPr lang="zh-CN" altLang="en-US" sz="2800" dirty="0"/>
              <a:t>环境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可以看到我这里是有两个名字分别为</a:t>
            </a:r>
            <a:r>
              <a:rPr lang="en-US" altLang="zh-CN" sz="2800" dirty="0" err="1">
                <a:solidFill>
                  <a:srgbClr val="C00000"/>
                </a:solidFill>
              </a:rPr>
              <a:t>ros</a:t>
            </a:r>
            <a:r>
              <a:rPr lang="zh-CN" altLang="en-US" sz="2800" dirty="0">
                <a:solidFill>
                  <a:srgbClr val="C00000"/>
                </a:solidFill>
              </a:rPr>
              <a:t>和</a:t>
            </a:r>
            <a:r>
              <a:rPr lang="en-US" altLang="zh-CN" sz="2800" dirty="0">
                <a:solidFill>
                  <a:srgbClr val="C00000"/>
                </a:solidFill>
              </a:rPr>
              <a:t>base</a:t>
            </a:r>
            <a:r>
              <a:rPr lang="zh-CN" altLang="en-US" sz="2800" dirty="0">
                <a:solidFill>
                  <a:srgbClr val="C00000"/>
                </a:solidFill>
              </a:rPr>
              <a:t>的环境，他们的解释器在的路径在后面有显示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6428" y="2815562"/>
            <a:ext cx="5944115" cy="361219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79168" y="2001109"/>
            <a:ext cx="4185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我使用</a:t>
            </a:r>
            <a:r>
              <a:rPr lang="en-US" altLang="zh-CN" sz="2400" dirty="0"/>
              <a:t>Vim</a:t>
            </a:r>
            <a:r>
              <a:rPr lang="zh-CN" altLang="en-US" sz="2400" dirty="0"/>
              <a:t>编辑一个叫</a:t>
            </a:r>
            <a:r>
              <a:rPr lang="en-US" altLang="zh-CN" sz="2400" dirty="0"/>
              <a:t>number</a:t>
            </a:r>
            <a:endParaRPr lang="en-US" altLang="zh-CN" sz="2400" dirty="0"/>
          </a:p>
          <a:p>
            <a:r>
              <a:rPr lang="zh-CN" altLang="en-US" sz="2400" dirty="0"/>
              <a:t>的文本文件，在里面写满数字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这个叫不叫二进制文件？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7648"/>
            <a:ext cx="8035280" cy="544353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634999" y="936126"/>
            <a:ext cx="11557000" cy="260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使用</a:t>
            </a:r>
            <a:r>
              <a:rPr lang="en-US" altLang="zh-CN" sz="2800" dirty="0" err="1">
                <a:solidFill>
                  <a:srgbClr val="C00000"/>
                </a:solidFill>
              </a:rPr>
              <a:t>conda</a:t>
            </a:r>
            <a:r>
              <a:rPr lang="en-US" altLang="zh-CN" sz="2800" dirty="0">
                <a:solidFill>
                  <a:srgbClr val="C00000"/>
                </a:solidFill>
              </a:rPr>
              <a:t> activate </a:t>
            </a:r>
            <a:r>
              <a:rPr lang="zh-CN" altLang="en-US" sz="2800" dirty="0">
                <a:solidFill>
                  <a:srgbClr val="C00000"/>
                </a:solidFill>
              </a:rPr>
              <a:t>环境名 （很常用的命令）</a:t>
            </a:r>
            <a:r>
              <a:rPr lang="zh-CN" altLang="en-US" sz="2800" dirty="0"/>
              <a:t>可以切换到已经有的环境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可以看到，切换环境之后，命令行前的提示就变了，这个时候同样的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命令，对应的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版本不同，实现了不同版本的</a:t>
            </a:r>
            <a:r>
              <a:rPr lang="en-US" altLang="zh-CN" sz="2800" dirty="0">
                <a:solidFill>
                  <a:srgbClr val="C00000"/>
                </a:solidFill>
              </a:rPr>
              <a:t>Python</a:t>
            </a:r>
            <a:r>
              <a:rPr lang="zh-CN" altLang="en-US" sz="2800" dirty="0">
                <a:solidFill>
                  <a:srgbClr val="C00000"/>
                </a:solidFill>
              </a:rPr>
              <a:t>的无缝对接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007" y="3429000"/>
            <a:ext cx="7209653" cy="302994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88236" y="629025"/>
            <a:ext cx="115570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使用</a:t>
            </a:r>
            <a:r>
              <a:rPr lang="en-US" altLang="zh-CN" sz="2800" dirty="0" err="1">
                <a:solidFill>
                  <a:srgbClr val="C00000"/>
                </a:solidFill>
              </a:rPr>
              <a:t>conda</a:t>
            </a:r>
            <a:r>
              <a:rPr lang="en-US" altLang="zh-CN" sz="2800" dirty="0">
                <a:solidFill>
                  <a:srgbClr val="C00000"/>
                </a:solidFill>
              </a:rPr>
              <a:t> create python=</a:t>
            </a:r>
            <a:r>
              <a:rPr lang="zh-CN" altLang="en-US" sz="2800" dirty="0">
                <a:solidFill>
                  <a:srgbClr val="C00000"/>
                </a:solidFill>
              </a:rPr>
              <a:t>版本号 </a:t>
            </a:r>
            <a:r>
              <a:rPr lang="en-US" altLang="zh-CN" sz="2800" dirty="0">
                <a:solidFill>
                  <a:srgbClr val="C00000"/>
                </a:solidFill>
              </a:rPr>
              <a:t>--name=</a:t>
            </a:r>
            <a:r>
              <a:rPr lang="zh-CN" altLang="en-US" sz="2800" dirty="0">
                <a:solidFill>
                  <a:srgbClr val="C00000"/>
                </a:solidFill>
              </a:rPr>
              <a:t>环境名 </a:t>
            </a:r>
            <a:r>
              <a:rPr lang="zh-CN" altLang="en-US" sz="2800" dirty="0"/>
              <a:t>创建新的环境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等待一段时间让</a:t>
            </a:r>
            <a:r>
              <a:rPr lang="en-US" altLang="zh-CN" sz="2800" dirty="0" err="1"/>
              <a:t>conda</a:t>
            </a:r>
            <a:r>
              <a:rPr lang="zh-CN" altLang="en-US" sz="2800" dirty="0"/>
              <a:t>去处理环境</a:t>
            </a:r>
            <a:r>
              <a:rPr lang="en-US" altLang="zh-CN" sz="2800" dirty="0"/>
              <a:t>+</a:t>
            </a:r>
            <a:r>
              <a:rPr lang="zh-CN" altLang="en-US" sz="2800" dirty="0"/>
              <a:t>搜索</a:t>
            </a:r>
            <a:r>
              <a:rPr lang="en-US" altLang="zh-CN" sz="2800" dirty="0"/>
              <a:t>Python</a:t>
            </a:r>
            <a:r>
              <a:rPr lang="zh-CN" altLang="en-US" sz="2800" dirty="0"/>
              <a:t>版本之后，输入</a:t>
            </a:r>
            <a:r>
              <a:rPr lang="en-US" altLang="zh-CN" sz="2800" dirty="0"/>
              <a:t>y</a:t>
            </a:r>
            <a:r>
              <a:rPr lang="zh-CN" altLang="en-US" sz="2800" dirty="0"/>
              <a:t>确认安装</a:t>
            </a:r>
            <a:endParaRPr lang="en-US" altLang="zh-CN" sz="2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93" y="2056839"/>
            <a:ext cx="5695044" cy="15981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0" y="2001109"/>
            <a:ext cx="4926330" cy="4859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88236" y="953184"/>
            <a:ext cx="11557000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安装完成之后，使用</a:t>
            </a:r>
            <a:r>
              <a:rPr lang="en-US" altLang="zh-CN" sz="2800" dirty="0" err="1"/>
              <a:t>conda</a:t>
            </a:r>
            <a:r>
              <a:rPr lang="en-US" altLang="zh-CN" sz="2800" dirty="0"/>
              <a:t> activate</a:t>
            </a:r>
            <a:r>
              <a:rPr lang="zh-CN" altLang="en-US" sz="2800" dirty="0"/>
              <a:t>切换到新的环境即可使用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980" y="2185775"/>
            <a:ext cx="8869135" cy="380900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88236" y="953184"/>
            <a:ext cx="11557000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</a:t>
            </a:r>
            <a:r>
              <a:rPr lang="zh-CN" altLang="en-US" sz="2800" dirty="0"/>
              <a:t>更多命令，请自己下去查</a:t>
            </a:r>
            <a:r>
              <a:rPr lang="en-US" altLang="zh-CN" sz="2800" dirty="0"/>
              <a:t>CSDN</a:t>
            </a:r>
            <a:r>
              <a:rPr lang="zh-CN" altLang="en-US" sz="2800" dirty="0"/>
              <a:t>、博客园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13" y="1768880"/>
            <a:ext cx="5627713" cy="5150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72" y="1623048"/>
            <a:ext cx="7521716" cy="550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47" y="1656089"/>
            <a:ext cx="7338635" cy="62075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4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317500" y="1518361"/>
            <a:ext cx="115570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2.</a:t>
            </a:r>
            <a:r>
              <a:rPr lang="zh-CN" altLang="en-US" sz="2800" dirty="0"/>
              <a:t>培训只是集中讲解概念，让大家掌握难懂、难理解的知识，为大家做一个起步，更多的知识是需要靠大家自己下去查询、看书的；事实上每次培训都是一样的，靠老师</a:t>
            </a:r>
            <a:r>
              <a:rPr lang="en-US" altLang="zh-CN" sz="2800" dirty="0"/>
              <a:t>/</a:t>
            </a:r>
            <a:r>
              <a:rPr lang="zh-CN" altLang="en-US" sz="2800" dirty="0"/>
              <a:t>老队员教知识效率太低了，</a:t>
            </a:r>
            <a:r>
              <a:rPr lang="zh-CN" sz="2800" dirty="0"/>
              <a:t>具体的学习是私底下自己看书或者查资料</a:t>
            </a:r>
            <a:r>
              <a:rPr lang="zh-CN" altLang="en-US" sz="2800" dirty="0"/>
              <a:t>，这样效率才是最高的，这样也会提高大家的自学能力（说白了，想提高自己，就得自己去</a:t>
            </a:r>
            <a:r>
              <a:rPr lang="en-US" altLang="zh-CN" sz="2800" dirty="0"/>
              <a:t>”</a:t>
            </a:r>
            <a:r>
              <a:rPr lang="zh-CN" altLang="en-US" sz="2800" b="1" dirty="0"/>
              <a:t>卷</a:t>
            </a:r>
            <a:r>
              <a:rPr lang="en-US" altLang="zh-CN" sz="2800" dirty="0"/>
              <a:t>”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508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环境管理：</a:t>
            </a:r>
            <a:r>
              <a:rPr lang="en-US" altLang="zh-CN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Anaconda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790" y="1816735"/>
            <a:ext cx="7524750" cy="4972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0090" y="828675"/>
            <a:ext cx="7683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2" action="ppaction://hlinkfile"/>
              </a:rPr>
              <a:t>https://zhuanlan.zhihu.com/p/33105153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69440" y="1242060"/>
            <a:ext cx="7924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发展到现在，Jupyter 已经成为一个几乎支持所有语言，能够把软件代码、计算输出、解释文档、多媒体资源整合在一起的多功能科学运算平台。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3918" y="-17665"/>
            <a:ext cx="5227508" cy="6858000"/>
            <a:chOff x="63918" y="-17665"/>
            <a:chExt cx="5227508" cy="6858000"/>
          </a:xfrm>
        </p:grpSpPr>
        <p:pic>
          <p:nvPicPr>
            <p:cNvPr id="2" name="图片 1" descr="饮水思源碑"/>
            <p:cNvPicPr>
              <a:picLocks noChangeAspect="1"/>
            </p:cNvPicPr>
            <p:nvPr/>
          </p:nvPicPr>
          <p:blipFill rotWithShape="1">
            <a:blip r:embed="rId1"/>
            <a:srcRect l="32759" r="20205"/>
            <a:stretch>
              <a:fillRect/>
            </a:stretch>
          </p:blipFill>
          <p:spPr>
            <a:xfrm>
              <a:off x="63918" y="-17665"/>
              <a:ext cx="4697404" cy="685800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547789" y="6597765"/>
              <a:ext cx="3449955" cy="2425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575534" y="-17665"/>
              <a:ext cx="3449955" cy="2425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575534" y="224905"/>
              <a:ext cx="3365500" cy="3175635"/>
            </a:xfrm>
            <a:custGeom>
              <a:avLst/>
              <a:gdLst>
                <a:gd name="connsiteX0" fmla="*/ 4989 w 5300"/>
                <a:gd name="connsiteY0" fmla="*/ 5001 h 5001"/>
                <a:gd name="connsiteX1" fmla="*/ 0 w 5300"/>
                <a:gd name="connsiteY1" fmla="*/ 0 h 5001"/>
                <a:gd name="connsiteX2" fmla="*/ 5300 w 5300"/>
                <a:gd name="connsiteY2" fmla="*/ 0 h 5001"/>
                <a:gd name="connsiteX3" fmla="*/ 4989 w 5300"/>
                <a:gd name="connsiteY3" fmla="*/ 5001 h 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0" h="5001">
                  <a:moveTo>
                    <a:pt x="4989" y="5001"/>
                  </a:moveTo>
                  <a:lnTo>
                    <a:pt x="0" y="0"/>
                  </a:lnTo>
                  <a:lnTo>
                    <a:pt x="5300" y="0"/>
                  </a:lnTo>
                  <a:lnTo>
                    <a:pt x="4989" y="50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5"/>
            <p:cNvSpPr/>
            <p:nvPr/>
          </p:nvSpPr>
          <p:spPr>
            <a:xfrm flipV="1">
              <a:off x="1547789" y="3422130"/>
              <a:ext cx="3365500" cy="3175635"/>
            </a:xfrm>
            <a:custGeom>
              <a:avLst/>
              <a:gdLst>
                <a:gd name="connsiteX0" fmla="*/ 4989 w 5300"/>
                <a:gd name="connsiteY0" fmla="*/ 5001 h 5001"/>
                <a:gd name="connsiteX1" fmla="*/ 0 w 5300"/>
                <a:gd name="connsiteY1" fmla="*/ 0 h 5001"/>
                <a:gd name="connsiteX2" fmla="*/ 5300 w 5300"/>
                <a:gd name="connsiteY2" fmla="*/ 0 h 5001"/>
                <a:gd name="connsiteX3" fmla="*/ 4989 w 5300"/>
                <a:gd name="connsiteY3" fmla="*/ 5001 h 5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0" h="5001">
                  <a:moveTo>
                    <a:pt x="4989" y="5001"/>
                  </a:moveTo>
                  <a:lnTo>
                    <a:pt x="0" y="0"/>
                  </a:lnTo>
                  <a:lnTo>
                    <a:pt x="5300" y="0"/>
                  </a:lnTo>
                  <a:lnTo>
                    <a:pt x="4989" y="50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18871799">
              <a:off x="4274749" y="3474214"/>
              <a:ext cx="1009650" cy="543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2683106">
              <a:off x="4370994" y="2694531"/>
              <a:ext cx="920432" cy="64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zh-CN" altLang="en-US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0" y="4534296"/>
            <a:ext cx="12192000" cy="2323704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V 形 7"/>
          <p:cNvSpPr/>
          <p:nvPr/>
        </p:nvSpPr>
        <p:spPr>
          <a:xfrm>
            <a:off x="1454691" y="-35329"/>
            <a:ext cx="4717655" cy="6893329"/>
          </a:xfrm>
          <a:prstGeom prst="chevron">
            <a:avLst>
              <a:gd name="adj" fmla="val 726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-5256" y="-35329"/>
            <a:ext cx="3576054" cy="6893329"/>
          </a:xfrm>
          <a:custGeom>
            <a:avLst/>
            <a:gdLst>
              <a:gd name="connsiteX0" fmla="*/ 0 w 3576054"/>
              <a:gd name="connsiteY0" fmla="*/ 0 h 6893329"/>
              <a:gd name="connsiteX1" fmla="*/ 146479 w 3576054"/>
              <a:gd name="connsiteY1" fmla="*/ 0 h 6893329"/>
              <a:gd name="connsiteX2" fmla="*/ 3576054 w 3576054"/>
              <a:gd name="connsiteY2" fmla="*/ 3429577 h 6893329"/>
              <a:gd name="connsiteX3" fmla="*/ 112302 w 3576054"/>
              <a:gd name="connsiteY3" fmla="*/ 6893329 h 6893329"/>
              <a:gd name="connsiteX4" fmla="*/ 0 w 3576054"/>
              <a:gd name="connsiteY4" fmla="*/ 6893329 h 689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054" h="6893329">
                <a:moveTo>
                  <a:pt x="0" y="0"/>
                </a:moveTo>
                <a:lnTo>
                  <a:pt x="146479" y="0"/>
                </a:lnTo>
                <a:lnTo>
                  <a:pt x="3576054" y="3429577"/>
                </a:lnTo>
                <a:lnTo>
                  <a:pt x="112302" y="6893329"/>
                </a:lnTo>
                <a:lnTo>
                  <a:pt x="0" y="6893329"/>
                </a:lnTo>
                <a:close/>
              </a:path>
            </a:pathLst>
          </a:cu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任意多边形: 形状 74"/>
          <p:cNvSpPr/>
          <p:nvPr/>
        </p:nvSpPr>
        <p:spPr>
          <a:xfrm flipH="1">
            <a:off x="11449754" y="5953356"/>
            <a:ext cx="754334" cy="904644"/>
          </a:xfrm>
          <a:custGeom>
            <a:avLst/>
            <a:gdLst>
              <a:gd name="connsiteX0" fmla="*/ 14205 w 754334"/>
              <a:gd name="connsiteY0" fmla="*/ 0 h 904644"/>
              <a:gd name="connsiteX1" fmla="*/ 0 w 754334"/>
              <a:gd name="connsiteY1" fmla="*/ 0 h 904644"/>
              <a:gd name="connsiteX2" fmla="*/ 0 w 754334"/>
              <a:gd name="connsiteY2" fmla="*/ 904644 h 904644"/>
              <a:gd name="connsiteX3" fmla="*/ 589820 w 754334"/>
              <a:gd name="connsiteY3" fmla="*/ 904644 h 904644"/>
              <a:gd name="connsiteX4" fmla="*/ 754334 w 754334"/>
              <a:gd name="connsiteY4" fmla="*/ 740130 h 90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334" h="904644">
                <a:moveTo>
                  <a:pt x="14205" y="0"/>
                </a:moveTo>
                <a:lnTo>
                  <a:pt x="0" y="0"/>
                </a:lnTo>
                <a:lnTo>
                  <a:pt x="0" y="904644"/>
                </a:lnTo>
                <a:lnTo>
                  <a:pt x="589820" y="904644"/>
                </a:lnTo>
                <a:lnTo>
                  <a:pt x="754334" y="74013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9" name="图片 18" descr="手机屏幕截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" y="2848543"/>
            <a:ext cx="3209165" cy="91690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05145" y="2949765"/>
            <a:ext cx="7844344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</a:t>
            </a:r>
            <a:endParaRPr lang="en-US" altLang="zh-CN" sz="4800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66871" y="2524014"/>
            <a:ext cx="363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cat</a:t>
            </a:r>
            <a:r>
              <a:rPr lang="zh-CN" altLang="en-US" sz="2400" dirty="0"/>
              <a:t>来查看下文件内容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63950"/>
            <a:ext cx="7639951" cy="4976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888673" cy="1677516"/>
            <a:chOff x="0" y="0"/>
            <a:chExt cx="888673" cy="1677516"/>
          </a:xfrm>
        </p:grpSpPr>
        <p:sp>
          <p:nvSpPr>
            <p:cNvPr id="10" name="任意多边形: 形状 9"/>
            <p:cNvSpPr/>
            <p:nvPr/>
          </p:nvSpPr>
          <p:spPr>
            <a:xfrm>
              <a:off x="0" y="91364"/>
              <a:ext cx="788236" cy="1586152"/>
            </a:xfrm>
            <a:custGeom>
              <a:avLst/>
              <a:gdLst>
                <a:gd name="connsiteX0" fmla="*/ 0 w 788236"/>
                <a:gd name="connsiteY0" fmla="*/ 0 h 1586152"/>
                <a:gd name="connsiteX1" fmla="*/ 788236 w 788236"/>
                <a:gd name="connsiteY1" fmla="*/ 793076 h 1586152"/>
                <a:gd name="connsiteX2" fmla="*/ 0 w 788236"/>
                <a:gd name="connsiteY2" fmla="*/ 1586152 h 1586152"/>
                <a:gd name="connsiteX3" fmla="*/ 0 w 788236"/>
                <a:gd name="connsiteY3" fmla="*/ 1252573 h 1586152"/>
                <a:gd name="connsiteX4" fmla="*/ 456693 w 788236"/>
                <a:gd name="connsiteY4" fmla="*/ 793076 h 1586152"/>
                <a:gd name="connsiteX5" fmla="*/ 0 w 788236"/>
                <a:gd name="connsiteY5" fmla="*/ 333579 h 158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236" h="1586152">
                  <a:moveTo>
                    <a:pt x="0" y="0"/>
                  </a:moveTo>
                  <a:lnTo>
                    <a:pt x="788236" y="793076"/>
                  </a:lnTo>
                  <a:lnTo>
                    <a:pt x="0" y="1586152"/>
                  </a:lnTo>
                  <a:lnTo>
                    <a:pt x="0" y="1252573"/>
                  </a:lnTo>
                  <a:lnTo>
                    <a:pt x="456693" y="793076"/>
                  </a:lnTo>
                  <a:lnTo>
                    <a:pt x="0" y="33357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0"/>
              <a:ext cx="888673" cy="1196752"/>
            </a:xfrm>
            <a:custGeom>
              <a:avLst/>
              <a:gdLst>
                <a:gd name="connsiteX0" fmla="*/ 0 w 888673"/>
                <a:gd name="connsiteY0" fmla="*/ 0 h 1196752"/>
                <a:gd name="connsiteX1" fmla="*/ 580594 w 888673"/>
                <a:gd name="connsiteY1" fmla="*/ 0 h 1196752"/>
                <a:gd name="connsiteX2" fmla="*/ 888673 w 888673"/>
                <a:gd name="connsiteY2" fmla="*/ 308079 h 1196752"/>
                <a:gd name="connsiteX3" fmla="*/ 0 w 888673"/>
                <a:gd name="connsiteY3" fmla="*/ 1196752 h 1196752"/>
                <a:gd name="connsiteX4" fmla="*/ 0 w 888673"/>
                <a:gd name="connsiteY4" fmla="*/ 573391 h 1196752"/>
                <a:gd name="connsiteX5" fmla="*/ 265312 w 888673"/>
                <a:gd name="connsiteY5" fmla="*/ 308079 h 1196752"/>
                <a:gd name="connsiteX6" fmla="*/ 0 w 888673"/>
                <a:gd name="connsiteY6" fmla="*/ 42767 h 119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8673" h="1196752">
                  <a:moveTo>
                    <a:pt x="0" y="0"/>
                  </a:moveTo>
                  <a:lnTo>
                    <a:pt x="580594" y="0"/>
                  </a:lnTo>
                  <a:lnTo>
                    <a:pt x="888673" y="308079"/>
                  </a:lnTo>
                  <a:lnTo>
                    <a:pt x="0" y="1196752"/>
                  </a:lnTo>
                  <a:lnTo>
                    <a:pt x="0" y="573391"/>
                  </a:lnTo>
                  <a:lnTo>
                    <a:pt x="265312" y="308079"/>
                  </a:lnTo>
                  <a:lnTo>
                    <a:pt x="0" y="4276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48536" y="36289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编程语言：</a:t>
            </a:r>
            <a:r>
              <a:rPr lang="zh-CN" altLang="en-US" sz="28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编译型语言</a:t>
            </a:r>
            <a:endParaRPr lang="zh-CN" altLang="en-US" sz="2800" b="1" dirty="0">
              <a:solidFill>
                <a:srgbClr val="C0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0800000">
            <a:off x="11403764" y="5866284"/>
            <a:ext cx="788236" cy="991716"/>
          </a:xfrm>
          <a:custGeom>
            <a:avLst/>
            <a:gdLst>
              <a:gd name="connsiteX0" fmla="*/ 0 w 788236"/>
              <a:gd name="connsiteY0" fmla="*/ 991716 h 991716"/>
              <a:gd name="connsiteX1" fmla="*/ 0 w 788236"/>
              <a:gd name="connsiteY1" fmla="*/ 658137 h 991716"/>
              <a:gd name="connsiteX2" fmla="*/ 456693 w 788236"/>
              <a:gd name="connsiteY2" fmla="*/ 198640 h 991716"/>
              <a:gd name="connsiteX3" fmla="*/ 259265 w 788236"/>
              <a:gd name="connsiteY3" fmla="*/ 0 h 991716"/>
              <a:gd name="connsiteX4" fmla="*/ 590808 w 788236"/>
              <a:gd name="connsiteY4" fmla="*/ 0 h 991716"/>
              <a:gd name="connsiteX5" fmla="*/ 788236 w 788236"/>
              <a:gd name="connsiteY5" fmla="*/ 198640 h 9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236" h="991716">
                <a:moveTo>
                  <a:pt x="0" y="991716"/>
                </a:moveTo>
                <a:lnTo>
                  <a:pt x="0" y="658137"/>
                </a:lnTo>
                <a:lnTo>
                  <a:pt x="456693" y="198640"/>
                </a:lnTo>
                <a:lnTo>
                  <a:pt x="259265" y="0"/>
                </a:lnTo>
                <a:lnTo>
                  <a:pt x="590808" y="0"/>
                </a:lnTo>
                <a:lnTo>
                  <a:pt x="788236" y="1986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10800000">
            <a:off x="11681047" y="6347048"/>
            <a:ext cx="510952" cy="510952"/>
          </a:xfrm>
          <a:custGeom>
            <a:avLst/>
            <a:gdLst>
              <a:gd name="connsiteX0" fmla="*/ 0 w 510952"/>
              <a:gd name="connsiteY0" fmla="*/ 510952 h 510952"/>
              <a:gd name="connsiteX1" fmla="*/ 0 w 510952"/>
              <a:gd name="connsiteY1" fmla="*/ 0 h 510952"/>
              <a:gd name="connsiteX2" fmla="*/ 510952 w 510952"/>
              <a:gd name="connsiteY2" fmla="*/ 0 h 5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952" h="510952">
                <a:moveTo>
                  <a:pt x="0" y="510952"/>
                </a:moveTo>
                <a:lnTo>
                  <a:pt x="0" y="0"/>
                </a:lnTo>
                <a:lnTo>
                  <a:pt x="51095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4984" y="18164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 rot="10800000" flipV="1">
            <a:off x="764268" y="940102"/>
            <a:ext cx="5307764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800" dirty="0"/>
              <a:t>1. </a:t>
            </a:r>
            <a:r>
              <a:rPr lang="zh-CN" altLang="en-US" sz="2800" dirty="0"/>
              <a:t>机器可以直接执行二进制文件 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4115" y="1760543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问题二：</a:t>
            </a:r>
            <a:r>
              <a:rPr lang="zh-CN" altLang="en-US" sz="2800" dirty="0">
                <a:solidFill>
                  <a:srgbClr val="C00000"/>
                </a:solidFill>
              </a:rPr>
              <a:t>什么是二进制文件？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57594" y="2185775"/>
            <a:ext cx="4362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其实他不是二进制文件，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C00000"/>
                </a:solidFill>
              </a:rPr>
              <a:t>Number.txt</a:t>
            </a:r>
            <a:r>
              <a:rPr lang="zh-CN" altLang="en-US" sz="2400" dirty="0">
                <a:solidFill>
                  <a:srgbClr val="C00000"/>
                </a:solidFill>
              </a:rPr>
              <a:t>只不过是一个存储了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sz="2400" dirty="0">
                <a:solidFill>
                  <a:srgbClr val="C00000"/>
                </a:solidFill>
              </a:rPr>
              <a:t>数字的文本文件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63950"/>
            <a:ext cx="7639951" cy="4976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ICON" val="#404491;#404491;#404491;#404491;"/>
</p:tagLst>
</file>

<file path=ppt/tags/tag10.xml><?xml version="1.0" encoding="utf-8"?>
<p:tagLst xmlns:p="http://schemas.openxmlformats.org/presentationml/2006/main">
  <p:tag name="ISLIDE.ICON" val="#404491;#404491;#404491;#404491;"/>
</p:tagLst>
</file>

<file path=ppt/tags/tag11.xml><?xml version="1.0" encoding="utf-8"?>
<p:tagLst xmlns:p="http://schemas.openxmlformats.org/presentationml/2006/main">
  <p:tag name="ISLIDE.ICON" val="#404491;#404491;#404491;#404491;"/>
</p:tagLst>
</file>

<file path=ppt/tags/tag12.xml><?xml version="1.0" encoding="utf-8"?>
<p:tagLst xmlns:p="http://schemas.openxmlformats.org/presentationml/2006/main">
  <p:tag name="ISLIDE.ICON" val="#404491;#404491;#404491;#404491;"/>
</p:tagLst>
</file>

<file path=ppt/tags/tag13.xml><?xml version="1.0" encoding="utf-8"?>
<p:tagLst xmlns:p="http://schemas.openxmlformats.org/presentationml/2006/main">
  <p:tag name="ISLIDE.ICON" val="#404491;#404491;#404491;#404491;"/>
</p:tagLst>
</file>

<file path=ppt/tags/tag14.xml><?xml version="1.0" encoding="utf-8"?>
<p:tagLst xmlns:p="http://schemas.openxmlformats.org/presentationml/2006/main">
  <p:tag name="ISLIDE.ICON" val="#404491;#404491;#404491;#404491;"/>
</p:tagLst>
</file>

<file path=ppt/tags/tag15.xml><?xml version="1.0" encoding="utf-8"?>
<p:tagLst xmlns:p="http://schemas.openxmlformats.org/presentationml/2006/main">
  <p:tag name="ISLIDE.ICON" val="#404491;#404491;#404491;#404491;"/>
</p:tagLst>
</file>

<file path=ppt/tags/tag16.xml><?xml version="1.0" encoding="utf-8"?>
<p:tagLst xmlns:p="http://schemas.openxmlformats.org/presentationml/2006/main">
  <p:tag name="ISLIDE.ICON" val="#404491;#404491;#404491;#404491;"/>
</p:tagLst>
</file>

<file path=ppt/tags/tag17.xml><?xml version="1.0" encoding="utf-8"?>
<p:tagLst xmlns:p="http://schemas.openxmlformats.org/presentationml/2006/main">
  <p:tag name="ISLIDE.ICON" val="#404491;#404491;#404491;#404491;"/>
</p:tagLst>
</file>

<file path=ppt/tags/tag18.xml><?xml version="1.0" encoding="utf-8"?>
<p:tagLst xmlns:p="http://schemas.openxmlformats.org/presentationml/2006/main">
  <p:tag name="ISLIDE.ICON" val="#404491;#404491;#404491;#404491;"/>
</p:tagLst>
</file>

<file path=ppt/tags/tag19.xml><?xml version="1.0" encoding="utf-8"?>
<p:tagLst xmlns:p="http://schemas.openxmlformats.org/presentationml/2006/main">
  <p:tag name="ISLIDE.ICON" val="#404491;#404491;#404491;#404491;"/>
</p:tagLst>
</file>

<file path=ppt/tags/tag2.xml><?xml version="1.0" encoding="utf-8"?>
<p:tagLst xmlns:p="http://schemas.openxmlformats.org/presentationml/2006/main">
  <p:tag name="ISLIDE.ICON" val="#404491;#404491;#404491;#404491;"/>
</p:tagLst>
</file>

<file path=ppt/tags/tag20.xml><?xml version="1.0" encoding="utf-8"?>
<p:tagLst xmlns:p="http://schemas.openxmlformats.org/presentationml/2006/main">
  <p:tag name="ISLIDE.ICON" val="#404491;#404491;#404491;#404491;"/>
</p:tagLst>
</file>

<file path=ppt/tags/tag21.xml><?xml version="1.0" encoding="utf-8"?>
<p:tagLst xmlns:p="http://schemas.openxmlformats.org/presentationml/2006/main">
  <p:tag name="ISLIDE.ICON" val="#404491;#404491;#404491;#404491;"/>
</p:tagLst>
</file>

<file path=ppt/tags/tag22.xml><?xml version="1.0" encoding="utf-8"?>
<p:tagLst xmlns:p="http://schemas.openxmlformats.org/presentationml/2006/main">
  <p:tag name="ISLIDE.ICON" val="#404491;#404491;#404491;#404491;"/>
</p:tagLst>
</file>

<file path=ppt/tags/tag23.xml><?xml version="1.0" encoding="utf-8"?>
<p:tagLst xmlns:p="http://schemas.openxmlformats.org/presentationml/2006/main">
  <p:tag name="ISLIDE.ICON" val="#404491;#404491;#404491;#404491;"/>
</p:tagLst>
</file>

<file path=ppt/tags/tag24.xml><?xml version="1.0" encoding="utf-8"?>
<p:tagLst xmlns:p="http://schemas.openxmlformats.org/presentationml/2006/main">
  <p:tag name="ISLIDE.ICON" val="#404491;#404491;#404491;#404491;"/>
</p:tagLst>
</file>

<file path=ppt/tags/tag25.xml><?xml version="1.0" encoding="utf-8"?>
<p:tagLst xmlns:p="http://schemas.openxmlformats.org/presentationml/2006/main">
  <p:tag name="ISLIDE.ICON" val="#404491;#404491;#404491;#404491;"/>
</p:tagLst>
</file>

<file path=ppt/tags/tag26.xml><?xml version="1.0" encoding="utf-8"?>
<p:tagLst xmlns:p="http://schemas.openxmlformats.org/presentationml/2006/main">
  <p:tag name="ISLIDE.ICON" val="#404491;#404491;#404491;#404491;"/>
</p:tagLst>
</file>

<file path=ppt/tags/tag27.xml><?xml version="1.0" encoding="utf-8"?>
<p:tagLst xmlns:p="http://schemas.openxmlformats.org/presentationml/2006/main">
  <p:tag name="ISLIDE.ICON" val="#404491;#404491;#404491;#404491;"/>
</p:tagLst>
</file>

<file path=ppt/tags/tag28.xml><?xml version="1.0" encoding="utf-8"?>
<p:tagLst xmlns:p="http://schemas.openxmlformats.org/presentationml/2006/main">
  <p:tag name="ISLIDE.ICON" val="#404491;#404491;#404491;#404491;"/>
</p:tagLst>
</file>

<file path=ppt/tags/tag29.xml><?xml version="1.0" encoding="utf-8"?>
<p:tagLst xmlns:p="http://schemas.openxmlformats.org/presentationml/2006/main">
  <p:tag name="ISLIDE.ICON" val="#404491;#404491;#404491;#404491;"/>
</p:tagLst>
</file>

<file path=ppt/tags/tag3.xml><?xml version="1.0" encoding="utf-8"?>
<p:tagLst xmlns:p="http://schemas.openxmlformats.org/presentationml/2006/main">
  <p:tag name="ISLIDE.ICON" val="#404491;#404491;#404491;#404491;"/>
</p:tagLst>
</file>

<file path=ppt/tags/tag30.xml><?xml version="1.0" encoding="utf-8"?>
<p:tagLst xmlns:p="http://schemas.openxmlformats.org/presentationml/2006/main">
  <p:tag name="ISLIDE.ICON" val="#404491;#404491;#404491;#404491;"/>
</p:tagLst>
</file>

<file path=ppt/tags/tag31.xml><?xml version="1.0" encoding="utf-8"?>
<p:tagLst xmlns:p="http://schemas.openxmlformats.org/presentationml/2006/main">
  <p:tag name="ISLIDE.ICON" val="#404491;#404491;#404491;#404491;"/>
</p:tagLst>
</file>

<file path=ppt/tags/tag32.xml><?xml version="1.0" encoding="utf-8"?>
<p:tagLst xmlns:p="http://schemas.openxmlformats.org/presentationml/2006/main">
  <p:tag name="ISLIDE.ICON" val="#404491;#404491;#404491;#404491;"/>
</p:tagLst>
</file>

<file path=ppt/tags/tag33.xml><?xml version="1.0" encoding="utf-8"?>
<p:tagLst xmlns:p="http://schemas.openxmlformats.org/presentationml/2006/main">
  <p:tag name="ISLIDE.ICON" val="#404491;#404491;#404491;#404491;"/>
</p:tagLst>
</file>

<file path=ppt/tags/tag34.xml><?xml version="1.0" encoding="utf-8"?>
<p:tagLst xmlns:p="http://schemas.openxmlformats.org/presentationml/2006/main">
  <p:tag name="ISLIDE.ICON" val="#404491;#404491;#404491;#404491;"/>
</p:tagLst>
</file>

<file path=ppt/tags/tag35.xml><?xml version="1.0" encoding="utf-8"?>
<p:tagLst xmlns:p="http://schemas.openxmlformats.org/presentationml/2006/main">
  <p:tag name="ISLIDE.ICON" val="#404491;#404491;#404491;#404491;"/>
</p:tagLst>
</file>

<file path=ppt/tags/tag36.xml><?xml version="1.0" encoding="utf-8"?>
<p:tagLst xmlns:p="http://schemas.openxmlformats.org/presentationml/2006/main">
  <p:tag name="ISLIDE.ICON" val="#404491;#404491;#404491;#404491;"/>
</p:tagLst>
</file>

<file path=ppt/tags/tag37.xml><?xml version="1.0" encoding="utf-8"?>
<p:tagLst xmlns:p="http://schemas.openxmlformats.org/presentationml/2006/main">
  <p:tag name="ISLIDE.ICON" val="#404491;#404491;#404491;#404491;"/>
</p:tagLst>
</file>

<file path=ppt/tags/tag38.xml><?xml version="1.0" encoding="utf-8"?>
<p:tagLst xmlns:p="http://schemas.openxmlformats.org/presentationml/2006/main">
  <p:tag name="ISLIDE.ICON" val="#404491;#404491;#404491;#404491;"/>
</p:tagLst>
</file>

<file path=ppt/tags/tag39.xml><?xml version="1.0" encoding="utf-8"?>
<p:tagLst xmlns:p="http://schemas.openxmlformats.org/presentationml/2006/main">
  <p:tag name="ISLIDE.ICON" val="#404491;#404491;#404491;#404491;"/>
</p:tagLst>
</file>

<file path=ppt/tags/tag4.xml><?xml version="1.0" encoding="utf-8"?>
<p:tagLst xmlns:p="http://schemas.openxmlformats.org/presentationml/2006/main">
  <p:tag name="ISLIDE.ICON" val="#404491;#404491;#404491;#404491;"/>
</p:tagLst>
</file>

<file path=ppt/tags/tag40.xml><?xml version="1.0" encoding="utf-8"?>
<p:tagLst xmlns:p="http://schemas.openxmlformats.org/presentationml/2006/main">
  <p:tag name="ISLIDE.ICON" val="#404491;#404491;#404491;#404491;"/>
</p:tagLst>
</file>

<file path=ppt/tags/tag41.xml><?xml version="1.0" encoding="utf-8"?>
<p:tagLst xmlns:p="http://schemas.openxmlformats.org/presentationml/2006/main">
  <p:tag name="ISLIDE.ICON" val="#404491;#404491;#404491;#404491;"/>
</p:tagLst>
</file>

<file path=ppt/tags/tag42.xml><?xml version="1.0" encoding="utf-8"?>
<p:tagLst xmlns:p="http://schemas.openxmlformats.org/presentationml/2006/main">
  <p:tag name="ISLIDE.ICON" val="#404491;#404491;#404491;#404491;"/>
</p:tagLst>
</file>

<file path=ppt/tags/tag43.xml><?xml version="1.0" encoding="utf-8"?>
<p:tagLst xmlns:p="http://schemas.openxmlformats.org/presentationml/2006/main">
  <p:tag name="ISLIDE.ICON" val="#404491;#404491;#404491;#404491;"/>
</p:tagLst>
</file>

<file path=ppt/tags/tag44.xml><?xml version="1.0" encoding="utf-8"?>
<p:tagLst xmlns:p="http://schemas.openxmlformats.org/presentationml/2006/main">
  <p:tag name="ISLIDE.ICON" val="#404491;#404491;#404491;#404491;"/>
</p:tagLst>
</file>

<file path=ppt/tags/tag45.xml><?xml version="1.0" encoding="utf-8"?>
<p:tagLst xmlns:p="http://schemas.openxmlformats.org/presentationml/2006/main">
  <p:tag name="ISLIDE.ICON" val="#404491;#404491;#404491;#404491;"/>
</p:tagLst>
</file>

<file path=ppt/tags/tag46.xml><?xml version="1.0" encoding="utf-8"?>
<p:tagLst xmlns:p="http://schemas.openxmlformats.org/presentationml/2006/main">
  <p:tag name="ISLIDE.ICON" val="#404491;#404491;#404491;#404491;"/>
</p:tagLst>
</file>

<file path=ppt/tags/tag47.xml><?xml version="1.0" encoding="utf-8"?>
<p:tagLst xmlns:p="http://schemas.openxmlformats.org/presentationml/2006/main">
  <p:tag name="ISLIDE.ICON" val="#404491;#404491;#404491;#404491;"/>
</p:tagLst>
</file>

<file path=ppt/tags/tag48.xml><?xml version="1.0" encoding="utf-8"?>
<p:tagLst xmlns:p="http://schemas.openxmlformats.org/presentationml/2006/main">
  <p:tag name="ISLIDE.ICON" val="#404491;#404491;#404491;#404491;"/>
</p:tagLst>
</file>

<file path=ppt/tags/tag49.xml><?xml version="1.0" encoding="utf-8"?>
<p:tagLst xmlns:p="http://schemas.openxmlformats.org/presentationml/2006/main">
  <p:tag name="ISLIDE.ICON" val="#404491;#404491;#404491;#404491;"/>
</p:tagLst>
</file>

<file path=ppt/tags/tag5.xml><?xml version="1.0" encoding="utf-8"?>
<p:tagLst xmlns:p="http://schemas.openxmlformats.org/presentationml/2006/main">
  <p:tag name="ISLIDE.ICON" val="#404491;#404491;#404491;#404491;"/>
</p:tagLst>
</file>

<file path=ppt/tags/tag50.xml><?xml version="1.0" encoding="utf-8"?>
<p:tagLst xmlns:p="http://schemas.openxmlformats.org/presentationml/2006/main">
  <p:tag name="ISLIDE.ICON" val="#404491;#404491;#404491;#404491;"/>
</p:tagLst>
</file>

<file path=ppt/tags/tag51.xml><?xml version="1.0" encoding="utf-8"?>
<p:tagLst xmlns:p="http://schemas.openxmlformats.org/presentationml/2006/main">
  <p:tag name="ISLIDE.ICON" val="#404491;#404491;#404491;#404491;"/>
</p:tagLst>
</file>

<file path=ppt/tags/tag52.xml><?xml version="1.0" encoding="utf-8"?>
<p:tagLst xmlns:p="http://schemas.openxmlformats.org/presentationml/2006/main">
  <p:tag name="KSO_WM_UNIT_PLACING_PICTURE_USER_VIEWPORT" val="{&quot;height&quot;:15760,&quot;width&quot;:25600}"/>
</p:tagLst>
</file>

<file path=ppt/tags/tag53.xml><?xml version="1.0" encoding="utf-8"?>
<p:tagLst xmlns:p="http://schemas.openxmlformats.org/presentationml/2006/main">
  <p:tag name="ISLIDE.ICON" val="#404491;#404491;#404491;#404491;"/>
</p:tagLst>
</file>

<file path=ppt/tags/tag54.xml><?xml version="1.0" encoding="utf-8"?>
<p:tagLst xmlns:p="http://schemas.openxmlformats.org/presentationml/2006/main">
  <p:tag name="ISLIDE.ICON" val="#404491;#404491;#404491;#404491;"/>
</p:tagLst>
</file>

<file path=ppt/tags/tag55.xml><?xml version="1.0" encoding="utf-8"?>
<p:tagLst xmlns:p="http://schemas.openxmlformats.org/presentationml/2006/main">
  <p:tag name="ISLIDE.ICON" val="#404491;#404491;#404491;#404491;"/>
</p:tagLst>
</file>

<file path=ppt/tags/tag56.xml><?xml version="1.0" encoding="utf-8"?>
<p:tagLst xmlns:p="http://schemas.openxmlformats.org/presentationml/2006/main">
  <p:tag name="ISLIDE.ICON" val="#404491;#404491;#404491;#404491;"/>
</p:tagLst>
</file>

<file path=ppt/tags/tag57.xml><?xml version="1.0" encoding="utf-8"?>
<p:tagLst xmlns:p="http://schemas.openxmlformats.org/presentationml/2006/main">
  <p:tag name="ISLIDE.ICON" val="#404491;#404491;#404491;#404491;"/>
</p:tagLst>
</file>

<file path=ppt/tags/tag58.xml><?xml version="1.0" encoding="utf-8"?>
<p:tagLst xmlns:p="http://schemas.openxmlformats.org/presentationml/2006/main">
  <p:tag name="ISLIDE.ICON" val="#404491;#404491;#404491;#404491;"/>
</p:tagLst>
</file>

<file path=ppt/tags/tag59.xml><?xml version="1.0" encoding="utf-8"?>
<p:tagLst xmlns:p="http://schemas.openxmlformats.org/presentationml/2006/main">
  <p:tag name="ISLIDE.ICON" val="#404491;#404491;#404491;#404491;"/>
</p:tagLst>
</file>

<file path=ppt/tags/tag6.xml><?xml version="1.0" encoding="utf-8"?>
<p:tagLst xmlns:p="http://schemas.openxmlformats.org/presentationml/2006/main">
  <p:tag name="ISLIDE.ICON" val="#404491;#404491;#404491;#404491;"/>
</p:tagLst>
</file>

<file path=ppt/tags/tag60.xml><?xml version="1.0" encoding="utf-8"?>
<p:tagLst xmlns:p="http://schemas.openxmlformats.org/presentationml/2006/main">
  <p:tag name="ISLIDE.ICON" val="#404491;#404491;#404491;#404491;"/>
</p:tagLst>
</file>

<file path=ppt/tags/tag61.xml><?xml version="1.0" encoding="utf-8"?>
<p:tagLst xmlns:p="http://schemas.openxmlformats.org/presentationml/2006/main">
  <p:tag name="ISLIDE.ICON" val="#404491;#404491;#404491;#404491;"/>
</p:tagLst>
</file>

<file path=ppt/tags/tag62.xml><?xml version="1.0" encoding="utf-8"?>
<p:tagLst xmlns:p="http://schemas.openxmlformats.org/presentationml/2006/main">
  <p:tag name="ISLIDE.ICON" val="#404491;#404491;#404491;#404491;"/>
</p:tagLst>
</file>

<file path=ppt/tags/tag63.xml><?xml version="1.0" encoding="utf-8"?>
<p:tagLst xmlns:p="http://schemas.openxmlformats.org/presentationml/2006/main">
  <p:tag name="ISLIDE.ICON" val="#404491;#404491;#404491;#404491;"/>
</p:tagLst>
</file>

<file path=ppt/tags/tag64.xml><?xml version="1.0" encoding="utf-8"?>
<p:tagLst xmlns:p="http://schemas.openxmlformats.org/presentationml/2006/main">
  <p:tag name="ISLIDE.ICON" val="#404491;#404491;#404491;#404491;"/>
</p:tagLst>
</file>

<file path=ppt/tags/tag65.xml><?xml version="1.0" encoding="utf-8"?>
<p:tagLst xmlns:p="http://schemas.openxmlformats.org/presentationml/2006/main">
  <p:tag name="ISLIDE.ICON" val="#404491;#404491;#404491;#404491;"/>
</p:tagLst>
</file>

<file path=ppt/tags/tag66.xml><?xml version="1.0" encoding="utf-8"?>
<p:tagLst xmlns:p="http://schemas.openxmlformats.org/presentationml/2006/main">
  <p:tag name="ISLIDE.ICON" val="#404491;#404491;#404491;#404491;"/>
</p:tagLst>
</file>

<file path=ppt/tags/tag67.xml><?xml version="1.0" encoding="utf-8"?>
<p:tagLst xmlns:p="http://schemas.openxmlformats.org/presentationml/2006/main">
  <p:tag name="ISLIDE.ICON" val="#404491;#404491;#404491;#404491;"/>
</p:tagLst>
</file>

<file path=ppt/tags/tag68.xml><?xml version="1.0" encoding="utf-8"?>
<p:tagLst xmlns:p="http://schemas.openxmlformats.org/presentationml/2006/main">
  <p:tag name="ISLIDE.ICON" val="#404491;#404491;#404491;#404491;"/>
</p:tagLst>
</file>

<file path=ppt/tags/tag69.xml><?xml version="1.0" encoding="utf-8"?>
<p:tagLst xmlns:p="http://schemas.openxmlformats.org/presentationml/2006/main">
  <p:tag name="KSO_WPP_MARK_KEY" val="e092677a-7868-480e-9f6d-c5e90dafb1fe"/>
  <p:tag name="COMMONDATA" val="eyJoZGlkIjoiNzFlMzM4YmU5ODkzMmExY2ZmM2VjNzk0NWNmNWE2ZTcifQ=="/>
</p:tagLst>
</file>

<file path=ppt/tags/tag7.xml><?xml version="1.0" encoding="utf-8"?>
<p:tagLst xmlns:p="http://schemas.openxmlformats.org/presentationml/2006/main">
  <p:tag name="ISLIDE.ICON" val="#404491;#404491;#404491;#404491;"/>
</p:tagLst>
</file>

<file path=ppt/tags/tag8.xml><?xml version="1.0" encoding="utf-8"?>
<p:tagLst xmlns:p="http://schemas.openxmlformats.org/presentationml/2006/main">
  <p:tag name="ISLIDE.ICON" val="#404491;#404491;#404491;#404491;"/>
</p:tagLst>
</file>

<file path=ppt/tags/tag9.xml><?xml version="1.0" encoding="utf-8"?>
<p:tagLst xmlns:p="http://schemas.openxmlformats.org/presentationml/2006/main">
  <p:tag name="ISLIDE.ICON" val="#404491;#404491;#404491;#404491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8333</Words>
  <Application>WPS 演示</Application>
  <PresentationFormat>宽屏</PresentationFormat>
  <Paragraphs>518</Paragraphs>
  <Slides>76</Slides>
  <Notes>81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8" baseType="lpstr">
      <vt:lpstr>Arial</vt:lpstr>
      <vt:lpstr>宋体</vt:lpstr>
      <vt:lpstr>Wingdings</vt:lpstr>
      <vt:lpstr>Arial</vt:lpstr>
      <vt:lpstr>微软雅黑</vt:lpstr>
      <vt:lpstr>思源黑体 CN Bold</vt:lpstr>
      <vt:lpstr>黑体</vt:lpstr>
      <vt:lpstr>思源黑体 CN Light</vt:lpstr>
      <vt:lpstr>Calibri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临晰</cp:lastModifiedBy>
  <cp:revision>135</cp:revision>
  <dcterms:created xsi:type="dcterms:W3CDTF">2019-03-31T09:10:00Z</dcterms:created>
  <dcterms:modified xsi:type="dcterms:W3CDTF">2022-10-15T23:22:47Z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70FC0601C2FC4DF2A2FEECA57F98E07D</vt:lpwstr>
  </property>
</Properties>
</file>